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Roboto"/>
      <p:regular r:id="rId31"/>
      <p:bold r:id="rId32"/>
      <p:italic r:id="rId33"/>
      <p:boldItalic r:id="rId34"/>
    </p:embeddedFont>
    <p:embeddedFont>
      <p:font typeface="Bebas Neue"/>
      <p:regular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5440">
          <p15:clr>
            <a:srgbClr val="747775"/>
          </p15:clr>
        </p15:guide>
        <p15:guide id="2" orient="horz" pos="554">
          <p15:clr>
            <a:srgbClr val="747775"/>
          </p15:clr>
        </p15:guide>
        <p15:guide id="3" orient="horz" pos="917">
          <p15:clr>
            <a:srgbClr val="747775"/>
          </p15:clr>
        </p15:guide>
        <p15:guide id="4" pos="340">
          <p15:clr>
            <a:srgbClr val="A4A3A4"/>
          </p15:clr>
        </p15:guide>
        <p15:guide id="5" orient="horz" pos="2867">
          <p15:clr>
            <a:srgbClr val="A4A3A4"/>
          </p15:clr>
        </p15:guide>
      </p15:sldGuideLst>
    </p:ext>
    <p:ext uri="GoogleSlidesCustomDataVersion2">
      <go:slidesCustomData xmlns:go="http://customooxmlschemas.google.com/" r:id="rId36" roundtripDataSignature="AMtx7mijHA9Y54w2kJvfXyuNUr6sHREV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440"/>
        <p:guide pos="554" orient="horz"/>
        <p:guide pos="917" orient="horz"/>
        <p:guide pos="340"/>
        <p:guide pos="286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Roboto-italic.fntdata"/><Relationship Id="rId10" Type="http://schemas.openxmlformats.org/officeDocument/2006/relationships/slide" Target="slides/slide4.xml"/><Relationship Id="rId32" Type="http://schemas.openxmlformats.org/officeDocument/2006/relationships/font" Target="fonts/Roboto-bold.fntdata"/><Relationship Id="rId13" Type="http://schemas.openxmlformats.org/officeDocument/2006/relationships/slide" Target="slides/slide7.xml"/><Relationship Id="rId35" Type="http://schemas.openxmlformats.org/officeDocument/2006/relationships/font" Target="fonts/BebasNeue-regular.fntdata"/><Relationship Id="rId12" Type="http://schemas.openxmlformats.org/officeDocument/2006/relationships/slide" Target="slides/slide6.xml"/><Relationship Id="rId34" Type="http://schemas.openxmlformats.org/officeDocument/2006/relationships/font" Target="fonts/Roboto-bold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customschemas.google.com/relationships/presentationmetadata" Target="meta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44d9d5a90c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g344d9d5a90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8" name="Google Shape;43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7" name="Google Shape;44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0" name="Google Shape;49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2" name="Google Shape;50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0" name="Google Shape;52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9" name="Google Shape;52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9" name="Google Shape;56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9" name="Google Shape;60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8" name="Google Shape;618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44d9d5a90c_0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g344d9d5a90c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7" name="Google Shape;62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6" name="Google Shape;63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5" name="Google Shape;64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713844d881_0_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2" name="Google Shape;692;g3713844d881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344d9d5a90c_0_5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6" name="Google Shape;706;g344d9d5a90c_0_5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44d9d5a90c_0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g344d9d5a90c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44d9d5a90c_0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344d9d5a90c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44d9d5a90c_0_10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g344d9d5a90c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2" name="Google Shape;24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0" name="Google Shape;34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6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6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" name="Google Shape;13;p26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7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7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58" name="Google Shape;58;p3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4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8"/>
          <p:cNvSpPr txBox="1"/>
          <p:nvPr>
            <p:ph hasCustomPrompt="1"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p38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3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3844d881_0_88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g3713844d881_0_88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7058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g3713844d881_0_88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1" name="Google Shape;71;g3713844d881_0_88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g3713844d881_0_8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713844d881_0_9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3844d881_0_96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77" name="Google Shape;77;g3713844d881_0_9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713844d881_0_99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g3713844d881_0_9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g3713844d881_0_99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82" name="Google Shape;82;g3713844d881_0_99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3" name="Google Shape;83;g3713844d881_0_99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713844d881_0_10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713844d881_0_10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3713844d881_0_10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88" name="Google Shape;88;g3713844d881_0_105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9" name="Google Shape;89;g3713844d881_0_105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0" name="Google Shape;90;g3713844d881_0_10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713844d881_0_112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3713844d881_0_112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3713844d881_0_112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95" name="Google Shape;95;g3713844d881_0_11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713844d881_0_117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713844d881_0_11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3713844d881_0_117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0" name="Google Shape;100;g3713844d881_0_117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g3713844d881_0_11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713844d881_0_123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04" name="Google Shape;104;g3713844d881_0_12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4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713844d881_0_12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3713844d881_0_12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3713844d881_0_12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9" name="Google Shape;109;g3713844d881_0_126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0" name="Google Shape;110;g3713844d881_0_12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g3713844d881_0_12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713844d881_0_133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713844d881_0_133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3713844d881_0_133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g3713844d881_0_13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13844d881_0_138"/>
          <p:cNvSpPr txBox="1"/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9" name="Google Shape;119;g3713844d881_0_138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0" name="Google Shape;120;g3713844d881_0_13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0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" name="Google Shape;19;p3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1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4" name="Google Shape;24;p31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3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2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32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32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32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32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3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3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3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3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7" name="Google Shape;37;p3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4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4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4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34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3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5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46" name="Google Shape;46;p3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3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36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1" name="Google Shape;51;p36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2" name="Google Shape;52;p3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3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terial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25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2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13844d881_0_8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b="0" i="0" sz="3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65" name="Google Shape;65;g3713844d881_0_8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66" name="Google Shape;66;g3713844d881_0_8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9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1.png"/><Relationship Id="rId5" Type="http://schemas.openxmlformats.org/officeDocument/2006/relationships/image" Target="../media/image4.jpg"/><Relationship Id="rId6" Type="http://schemas.openxmlformats.org/officeDocument/2006/relationships/hyperlink" Target="mailto:a.gomez@umh.es" TargetMode="External"/><Relationship Id="rId7" Type="http://schemas.openxmlformats.org/officeDocument/2006/relationships/hyperlink" Target="mailto:a.lara@umh.es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salvandomiterritorio.umh.es/" TargetMode="External"/><Relationship Id="rId4" Type="http://schemas.openxmlformats.org/officeDocument/2006/relationships/hyperlink" Target="https://creativecommons.org/licenses/by-nc-nd/4.0/" TargetMode="External"/><Relationship Id="rId5" Type="http://schemas.openxmlformats.org/officeDocument/2006/relationships/image" Target="../media/image3.jpg"/><Relationship Id="rId6" Type="http://schemas.openxmlformats.org/officeDocument/2006/relationships/image" Target="../media/image1.png"/><Relationship Id="rId7" Type="http://schemas.openxmlformats.org/officeDocument/2006/relationships/image" Target="../media/image4.jpg"/><Relationship Id="rId8" Type="http://schemas.openxmlformats.org/officeDocument/2006/relationships/image" Target="../media/image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jpg"/><Relationship Id="rId4" Type="http://schemas.openxmlformats.org/officeDocument/2006/relationships/image" Target="../media/image1.png"/><Relationship Id="rId5" Type="http://schemas.openxmlformats.org/officeDocument/2006/relationships/image" Target="../media/image4.jpg"/><Relationship Id="rId6" Type="http://schemas.openxmlformats.org/officeDocument/2006/relationships/hyperlink" Target="mailto:a.gomez@umh.es" TargetMode="External"/><Relationship Id="rId7" Type="http://schemas.openxmlformats.org/officeDocument/2006/relationships/hyperlink" Target="mailto:a.lara@umh.es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44d9d5a90c_0_0"/>
          <p:cNvSpPr/>
          <p:nvPr/>
        </p:nvSpPr>
        <p:spPr>
          <a:xfrm>
            <a:off x="137269" y="182880"/>
            <a:ext cx="8791355" cy="4596938"/>
          </a:xfrm>
          <a:custGeom>
            <a:rect b="b" l="l" r="r" t="t"/>
            <a:pathLst>
              <a:path extrusionOk="0" h="4596938" w="8791355">
                <a:moveTo>
                  <a:pt x="65216" y="131827"/>
                </a:moveTo>
                <a:cubicBezTo>
                  <a:pt x="176546" y="-139148"/>
                  <a:pt x="8336175" y="81407"/>
                  <a:pt x="8722594" y="131827"/>
                </a:cubicBezTo>
                <a:cubicBezTo>
                  <a:pt x="9001907" y="599247"/>
                  <a:pt x="8527006" y="3074934"/>
                  <a:pt x="8722594" y="4533610"/>
                </a:cubicBezTo>
                <a:cubicBezTo>
                  <a:pt x="5706948" y="4719010"/>
                  <a:pt x="1855803" y="4688514"/>
                  <a:pt x="139623" y="4549073"/>
                </a:cubicBezTo>
                <a:cubicBezTo>
                  <a:pt x="87698" y="3053403"/>
                  <a:pt x="-65441" y="1708610"/>
                  <a:pt x="65216" y="131827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344d9d5a90c_0_0"/>
          <p:cNvSpPr txBox="1"/>
          <p:nvPr/>
        </p:nvSpPr>
        <p:spPr>
          <a:xfrm>
            <a:off x="540000" y="381475"/>
            <a:ext cx="8239200" cy="41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INSTRUCCIONS/RECOMANACIONS DIRIGIDES AL PROFESSORAT</a:t>
            </a:r>
            <a:endParaRPr b="1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El taller o bloc </a:t>
            </a:r>
            <a:r>
              <a:rPr b="1" i="1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r>
              <a:rPr b="0" i="1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està format de cinc parts. En la guia </a:t>
            </a:r>
            <a:r>
              <a:rPr b="0" i="1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b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s’explica detalladament el contingut de cada taller o bloc i s’hi inclouen recomanacions sobre com treballar-lo a l’aula. 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Aquesta part o sessió s'acompanya de dues presentacions: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1) </a:t>
            </a: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Presentació guia L'activitat científica dirigida al professorat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amb les instruccions i</a:t>
            </a:r>
            <a:b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recomanacions necessàries per a impartir cada part o sessió a l'aula. Les presentacions inclouen</a:t>
            </a:r>
            <a:b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contingut audiovisual, activitats de debat i altres dinàmiques o reptes per a treballar el contingut exposat. S'hi</a:t>
            </a:r>
            <a:b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facilita una temporització per a organitzar la sessió, però el professorat ha d'ajustar el temps de cada activitat</a:t>
            </a:r>
            <a:b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o el material audiovisual segons el seu criteri: a mesura que s'avance a l'aula, segons les necessitats de l'alumnat o si prefereix reiterar uns continguts sobre uns altres. També, hi ha diapositives amb personatges a tall de fil conductor que suggereixen la tasca final de cada sessió.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2) </a:t>
            </a: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Presentació dirigida a l'alumnat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 per a facilitar-li les idees clau de cada part. El contingut d'aquesta presentació s'extrau de la presentació guia del professorat.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Les instruccions i recomanacions dirigides al professorat hi apareixen en </a:t>
            </a:r>
            <a:r>
              <a:rPr b="1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text de color MORAT, </a:t>
            </a: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com el que utilitzem ací, perquè s'identifique clarament com a text complementari. Les diapositives d'activitats es  diferencien perquè tenen un fons grisenc.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Esperem que el contingut siga interessant i útil.</a:t>
            </a:r>
            <a:endParaRPr b="0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581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358775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344d9d5a90c_0_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0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10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desenvolupament (I+D) comprén la feina creativa i sistemàtica feta amb l'objectiu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d'augmentar el volum de coneixement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(incloent-hi el coneixement de la humanitat, la cultura i la societat)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 idear les noves aplicacions de coneixement disponible.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 ha un conjunt de característiques comunes que identifiquen les activitats d’I+D destinades a assolir objectius generals o específics, fins i tot quan les duen a terme diferents executors.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10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10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1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1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11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Perquè una activitat es considere d'I+D ha de ser: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Innovadora,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orientada a nous descobriments.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Creativa,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amb conceptes o idees originals que milloren el coneixement i que no siguen obvis.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Incerta, 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perquè, quan es mamprén un projecte nou, no se sap si s'obtindran els resultats esperats.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Sistemàtica, 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seguint un pla i un registre tant del procés com dels resultats.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Transferible i/o reproduïble,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és a dir, que permeta transferir els nous coneixements garantint-ne l'ús i permetent que altres investigadors els reproduïsquen com a part de les seues activitats d'I+D.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11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1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1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2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12"/>
          <p:cNvSpPr/>
          <p:nvPr/>
        </p:nvSpPr>
        <p:spPr>
          <a:xfrm flipH="1">
            <a:off x="2539999" y="4272305"/>
            <a:ext cx="4356099" cy="452124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12"/>
          <p:cNvSpPr/>
          <p:nvPr/>
        </p:nvSpPr>
        <p:spPr>
          <a:xfrm flipH="1">
            <a:off x="1893448" y="1634235"/>
            <a:ext cx="2088720" cy="1493524"/>
          </a:xfrm>
          <a:prstGeom prst="wedgeEllipseCallout">
            <a:avLst>
              <a:gd fmla="val -61998" name="adj1"/>
              <a:gd fmla="val 34691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12"/>
          <p:cNvSpPr txBox="1"/>
          <p:nvPr/>
        </p:nvSpPr>
        <p:spPr>
          <a:xfrm>
            <a:off x="1994670" y="1768045"/>
            <a:ext cx="1902914" cy="10993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I+D comprén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feina creativa i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sistemàtica feta amb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l'objectiu d'augmentar el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volum de coneixement.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12"/>
          <p:cNvSpPr/>
          <p:nvPr/>
        </p:nvSpPr>
        <p:spPr>
          <a:xfrm flipH="1">
            <a:off x="5660309" y="1790069"/>
            <a:ext cx="2165520" cy="1292088"/>
          </a:xfrm>
          <a:prstGeom prst="wedgeEllipseCallout">
            <a:avLst>
              <a:gd fmla="val 72072" name="adj1"/>
              <a:gd fmla="val 37150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12"/>
          <p:cNvSpPr txBox="1"/>
          <p:nvPr/>
        </p:nvSpPr>
        <p:spPr>
          <a:xfrm>
            <a:off x="5660310" y="2010143"/>
            <a:ext cx="2113840" cy="8022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 seguit,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 deixe exemples de pel·lícules que aborden aquestes qüestions.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5" name="Google Shape;455;p12"/>
          <p:cNvGrpSpPr/>
          <p:nvPr/>
        </p:nvGrpSpPr>
        <p:grpSpPr>
          <a:xfrm>
            <a:off x="4249018" y="2331857"/>
            <a:ext cx="908325" cy="2176093"/>
            <a:chOff x="1615219" y="507815"/>
            <a:chExt cx="989820" cy="2371331"/>
          </a:xfrm>
        </p:grpSpPr>
        <p:sp>
          <p:nvSpPr>
            <p:cNvPr id="456" name="Google Shape;456;p12"/>
            <p:cNvSpPr/>
            <p:nvPr/>
          </p:nvSpPr>
          <p:spPr>
            <a:xfrm>
              <a:off x="1835408" y="1263883"/>
              <a:ext cx="507844" cy="1078049"/>
            </a:xfrm>
            <a:custGeom>
              <a:rect b="b" l="l" r="r" t="t"/>
              <a:pathLst>
                <a:path extrusionOk="0" h="1078049" w="507844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2"/>
            <p:cNvSpPr/>
            <p:nvPr/>
          </p:nvSpPr>
          <p:spPr>
            <a:xfrm flipH="1" rot="10800000">
              <a:off x="1786911" y="589304"/>
              <a:ext cx="616497" cy="678217"/>
            </a:xfrm>
            <a:custGeom>
              <a:rect b="b" l="l" r="r" t="t"/>
              <a:pathLst>
                <a:path extrusionOk="0" h="678217" w="616497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2"/>
            <p:cNvSpPr/>
            <p:nvPr/>
          </p:nvSpPr>
          <p:spPr>
            <a:xfrm flipH="1" rot="10800000">
              <a:off x="1839201" y="2648192"/>
              <a:ext cx="198274" cy="230954"/>
            </a:xfrm>
            <a:custGeom>
              <a:rect b="b" l="l" r="r" t="t"/>
              <a:pathLst>
                <a:path extrusionOk="0" h="230954" w="198274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2"/>
            <p:cNvSpPr/>
            <p:nvPr/>
          </p:nvSpPr>
          <p:spPr>
            <a:xfrm flipH="1" rot="10800000">
              <a:off x="1984145" y="2341478"/>
              <a:ext cx="26460" cy="336480"/>
            </a:xfrm>
            <a:custGeom>
              <a:rect b="b" l="l" r="r" t="t"/>
              <a:pathLst>
                <a:path extrusionOk="0" h="336480" w="2646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12"/>
            <p:cNvSpPr/>
            <p:nvPr/>
          </p:nvSpPr>
          <p:spPr>
            <a:xfrm flipH="1" rot="10800000">
              <a:off x="2128948" y="2331598"/>
              <a:ext cx="14052" cy="324314"/>
            </a:xfrm>
            <a:custGeom>
              <a:rect b="b" l="l" r="r" t="t"/>
              <a:pathLst>
                <a:path extrusionOk="0" h="324314" w="14052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12"/>
            <p:cNvSpPr/>
            <p:nvPr/>
          </p:nvSpPr>
          <p:spPr>
            <a:xfrm flipH="1" rot="10800000">
              <a:off x="2120885" y="2623401"/>
              <a:ext cx="183310" cy="242306"/>
            </a:xfrm>
            <a:custGeom>
              <a:rect b="b" l="l" r="r" t="t"/>
              <a:pathLst>
                <a:path extrusionOk="0" h="242306" w="18331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12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12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A7A7D4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12"/>
            <p:cNvSpPr/>
            <p:nvPr/>
          </p:nvSpPr>
          <p:spPr>
            <a:xfrm flipH="1" rot="10800000">
              <a:off x="2169585" y="886831"/>
              <a:ext cx="45024" cy="52615"/>
            </a:xfrm>
            <a:custGeom>
              <a:rect b="b" l="l" r="r" t="t"/>
              <a:pathLst>
                <a:path extrusionOk="0" h="52615" w="45024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12"/>
            <p:cNvSpPr/>
            <p:nvPr/>
          </p:nvSpPr>
          <p:spPr>
            <a:xfrm flipH="1" rot="10800000">
              <a:off x="2009117" y="856304"/>
              <a:ext cx="37340" cy="61056"/>
            </a:xfrm>
            <a:custGeom>
              <a:rect b="b" l="l" r="r" t="t"/>
              <a:pathLst>
                <a:path extrusionOk="0" h="61056" w="3734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12"/>
            <p:cNvSpPr/>
            <p:nvPr/>
          </p:nvSpPr>
          <p:spPr>
            <a:xfrm flipH="1" rot="10800000">
              <a:off x="1996727" y="856894"/>
              <a:ext cx="52252" cy="61056"/>
            </a:xfrm>
            <a:custGeom>
              <a:rect b="b" l="l" r="r" t="t"/>
              <a:pathLst>
                <a:path extrusionOk="0" h="61056" w="52252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7" name="Google Shape;467;p12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468" name="Google Shape;468;p12"/>
              <p:cNvSpPr/>
              <p:nvPr/>
            </p:nvSpPr>
            <p:spPr>
              <a:xfrm flipH="1" rot="-1084150">
                <a:off x="2026705" y="1770600"/>
                <a:ext cx="212960" cy="226529"/>
              </a:xfrm>
              <a:custGeom>
                <a:rect b="b" l="l" r="r" t="t"/>
                <a:pathLst>
                  <a:path extrusionOk="0" h="226529" w="21296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" name="Google Shape;469;p12"/>
              <p:cNvSpPr/>
              <p:nvPr/>
            </p:nvSpPr>
            <p:spPr>
              <a:xfrm flipH="1" rot="-1084150">
                <a:off x="2105090" y="1759685"/>
                <a:ext cx="120740" cy="152308"/>
              </a:xfrm>
              <a:custGeom>
                <a:rect b="b" l="l" r="r" t="t"/>
                <a:pathLst>
                  <a:path extrusionOk="0" h="152308" w="12074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" name="Google Shape;470;p12"/>
              <p:cNvSpPr/>
              <p:nvPr/>
            </p:nvSpPr>
            <p:spPr>
              <a:xfrm flipH="1" rot="-1084150">
                <a:off x="2049371" y="1918053"/>
                <a:ext cx="88687" cy="93435"/>
              </a:xfrm>
              <a:custGeom>
                <a:rect b="b" l="l" r="r" t="t"/>
                <a:pathLst>
                  <a:path extrusionOk="0" h="93435" w="88687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" name="Google Shape;471;p12"/>
              <p:cNvSpPr/>
              <p:nvPr/>
            </p:nvSpPr>
            <p:spPr>
              <a:xfrm flipH="1" rot="-1084150">
                <a:off x="2113754" y="1879914"/>
                <a:ext cx="28759" cy="42669"/>
              </a:xfrm>
              <a:custGeom>
                <a:rect b="b" l="l" r="r" t="t"/>
                <a:pathLst>
                  <a:path extrusionOk="0" h="42669" w="28759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" name="Google Shape;472;p12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rect b="b" l="l" r="r" t="t"/>
                <a:pathLst>
                  <a:path extrusionOk="0" h="108602" w="85714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" name="Google Shape;473;p12"/>
              <p:cNvSpPr/>
              <p:nvPr/>
            </p:nvSpPr>
            <p:spPr>
              <a:xfrm flipH="1" rot="-1084150">
                <a:off x="2123577" y="1781923"/>
                <a:ext cx="85691" cy="108606"/>
              </a:xfrm>
              <a:custGeom>
                <a:rect b="b" l="l" r="r" t="t"/>
                <a:pathLst>
                  <a:path extrusionOk="0" h="108606" w="85691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cap="flat" cmpd="sng" w="1572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74" name="Google Shape;474;p12"/>
            <p:cNvSpPr/>
            <p:nvPr/>
          </p:nvSpPr>
          <p:spPr>
            <a:xfrm flipH="1" rot="10800000">
              <a:off x="1946526" y="1978066"/>
              <a:ext cx="238324" cy="141114"/>
            </a:xfrm>
            <a:custGeom>
              <a:rect b="b" l="l" r="r" t="t"/>
              <a:pathLst>
                <a:path extrusionOk="0" h="141114" w="238324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25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12"/>
            <p:cNvSpPr/>
            <p:nvPr/>
          </p:nvSpPr>
          <p:spPr>
            <a:xfrm flipH="1" rot="10800000">
              <a:off x="1994869" y="1023875"/>
              <a:ext cx="216386" cy="143266"/>
            </a:xfrm>
            <a:custGeom>
              <a:rect b="b" l="l" r="r" t="t"/>
              <a:pathLst>
                <a:path extrusionOk="0" h="143266" w="216386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cap="flat" cmpd="sng" w="165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12"/>
            <p:cNvSpPr/>
            <p:nvPr/>
          </p:nvSpPr>
          <p:spPr>
            <a:xfrm>
              <a:off x="1730444" y="507815"/>
              <a:ext cx="714299" cy="910217"/>
            </a:xfrm>
            <a:custGeom>
              <a:rect b="b" l="l" r="r" t="t"/>
              <a:pathLst>
                <a:path extrusionOk="0" h="910217" w="714299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77" name="Google Shape;477;p12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478" name="Google Shape;478;p12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Google Shape;479;p1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12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1" name="Google Shape;481;p12"/>
            <p:cNvGrpSpPr/>
            <p:nvPr/>
          </p:nvGrpSpPr>
          <p:grpSpPr>
            <a:xfrm flipH="1" rot="553793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482" name="Google Shape;482;p12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3" name="Google Shape;483;p1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4" name="Google Shape;484;p12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85" name="Google Shape;485;p12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1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1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3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3" name="Google Shape;49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749" y="1735413"/>
            <a:ext cx="1922907" cy="285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46227" y="1735413"/>
            <a:ext cx="1997620" cy="285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39303" y="1735415"/>
            <a:ext cx="1996445" cy="2853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27418" y="1735413"/>
            <a:ext cx="1928315" cy="2853736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13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1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14"/>
          <p:cNvSpPr txBox="1"/>
          <p:nvPr/>
        </p:nvSpPr>
        <p:spPr>
          <a:xfrm>
            <a:off x="528564" y="2111592"/>
            <a:ext cx="2129414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bàsica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14"/>
          <p:cNvSpPr txBox="1"/>
          <p:nvPr/>
        </p:nvSpPr>
        <p:spPr>
          <a:xfrm>
            <a:off x="3571730" y="2111592"/>
            <a:ext cx="2091443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aplicada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14"/>
          <p:cNvSpPr txBox="1"/>
          <p:nvPr/>
        </p:nvSpPr>
        <p:spPr>
          <a:xfrm>
            <a:off x="6506334" y="2111592"/>
            <a:ext cx="2129414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experimental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14"/>
          <p:cNvSpPr/>
          <p:nvPr/>
        </p:nvSpPr>
        <p:spPr>
          <a:xfrm>
            <a:off x="528564" y="2137145"/>
            <a:ext cx="2103557" cy="608377"/>
          </a:xfrm>
          <a:custGeom>
            <a:rect b="b" l="l" r="r" t="t"/>
            <a:pathLst>
              <a:path extrusionOk="0" h="608377" w="2103557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14"/>
          <p:cNvSpPr/>
          <p:nvPr/>
        </p:nvSpPr>
        <p:spPr>
          <a:xfrm>
            <a:off x="3533760" y="2137145"/>
            <a:ext cx="2103557" cy="608377"/>
          </a:xfrm>
          <a:custGeom>
            <a:rect b="b" l="l" r="r" t="t"/>
            <a:pathLst>
              <a:path extrusionOk="0" h="608377" w="2103557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14"/>
          <p:cNvSpPr/>
          <p:nvPr/>
        </p:nvSpPr>
        <p:spPr>
          <a:xfrm>
            <a:off x="6506334" y="2137145"/>
            <a:ext cx="2103557" cy="608377"/>
          </a:xfrm>
          <a:custGeom>
            <a:rect b="b" l="l" r="r" t="t"/>
            <a:pathLst>
              <a:path extrusionOk="0" h="608377" w="2103557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14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14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 ha tres tipus d'investigació (I+D) (Manual de Frascati):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14"/>
          <p:cNvSpPr txBox="1"/>
          <p:nvPr/>
        </p:nvSpPr>
        <p:spPr>
          <a:xfrm>
            <a:off x="509520" y="2959312"/>
            <a:ext cx="2129414" cy="14964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Augmenta el nostre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coneixement sobre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alguna cosa, sense buscar una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solució a un problema específic.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14"/>
          <p:cNvSpPr txBox="1"/>
          <p:nvPr/>
        </p:nvSpPr>
        <p:spPr>
          <a:xfrm>
            <a:off x="3492795" y="2959313"/>
            <a:ext cx="2264735" cy="12459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Empra el coneixement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sobre alguna cosa per a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solucionar un problema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real relacionat o millorar-lo.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14"/>
          <p:cNvSpPr txBox="1"/>
          <p:nvPr/>
        </p:nvSpPr>
        <p:spPr>
          <a:xfrm>
            <a:off x="6487290" y="2959312"/>
            <a:ext cx="2129414" cy="12459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Transforma el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coneixement aplicat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 una solució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tangible i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comercialitzable.</a:t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14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1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14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5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15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bàsica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Consisteix en treballs experimentals o teòrics que s'emprenen fonamentalment per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obtenir coneixements nous relacionats amb els fonaments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de fenòmens i fets observables, sense pensar a donar-los cap aplicació o ús determinat.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15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1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1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6"/>
          <p:cNvSpPr/>
          <p:nvPr/>
        </p:nvSpPr>
        <p:spPr>
          <a:xfrm flipH="1">
            <a:off x="3643884" y="1040109"/>
            <a:ext cx="3726024" cy="2722788"/>
          </a:xfrm>
          <a:prstGeom prst="wedgeEllipseCallout">
            <a:avLst>
              <a:gd fmla="val -58332" name="adj1"/>
              <a:gd fmla="val 9625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16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16"/>
          <p:cNvSpPr txBox="1"/>
          <p:nvPr>
            <p:ph idx="4294967295" type="body"/>
          </p:nvPr>
        </p:nvSpPr>
        <p:spPr>
          <a:xfrm>
            <a:off x="539748" y="1481176"/>
            <a:ext cx="2923513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aplicada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Treballs originals fets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a adquirir nous coneixements,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però està dirigida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fonamentalment cap a un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objectiu pràctic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específic.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p16"/>
          <p:cNvSpPr/>
          <p:nvPr/>
        </p:nvSpPr>
        <p:spPr>
          <a:xfrm flipH="1">
            <a:off x="5341858" y="4070350"/>
            <a:ext cx="3400103" cy="598407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5" name="Google Shape;535;p16"/>
          <p:cNvSpPr txBox="1"/>
          <p:nvPr/>
        </p:nvSpPr>
        <p:spPr>
          <a:xfrm>
            <a:off x="3924803" y="1384687"/>
            <a:ext cx="3276659" cy="141676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Tinc un acudit molt graciós...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 investigador aplicat treballa en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 millorar l'eficiència de les bombetes. Un investigador bàsic entra i li pregunta: «Per què et preocupes tant per les bombetes? Hauries d’investigar la naturalesa fonamental de la llum!» L'investigador aplicat sospira i diu: «Sí, però el meu cap vol que la gent puga llegir a la nit»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6" name="Google Shape;536;p16"/>
          <p:cNvGrpSpPr/>
          <p:nvPr/>
        </p:nvGrpSpPr>
        <p:grpSpPr>
          <a:xfrm flipH="1">
            <a:off x="7627510" y="2237376"/>
            <a:ext cx="931963" cy="2113369"/>
            <a:chOff x="450718" y="3715931"/>
            <a:chExt cx="894911" cy="2302979"/>
          </a:xfrm>
        </p:grpSpPr>
        <p:sp>
          <p:nvSpPr>
            <p:cNvPr id="537" name="Google Shape;537;p16"/>
            <p:cNvSpPr/>
            <p:nvPr/>
          </p:nvSpPr>
          <p:spPr>
            <a:xfrm>
              <a:off x="613054" y="4440799"/>
              <a:ext cx="496163" cy="1053253"/>
            </a:xfrm>
            <a:custGeom>
              <a:rect b="b" l="l" r="r" t="t"/>
              <a:pathLst>
                <a:path extrusionOk="0" h="1053253" w="496163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16"/>
            <p:cNvSpPr/>
            <p:nvPr/>
          </p:nvSpPr>
          <p:spPr>
            <a:xfrm flipH="1" rot="10800000">
              <a:off x="616760" y="5793268"/>
              <a:ext cx="193714" cy="225642"/>
            </a:xfrm>
            <a:custGeom>
              <a:rect b="b" l="l" r="r" t="t"/>
              <a:pathLst>
                <a:path extrusionOk="0" h="225642" w="193714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16"/>
            <p:cNvSpPr/>
            <p:nvPr/>
          </p:nvSpPr>
          <p:spPr>
            <a:xfrm flipH="1" rot="10800000">
              <a:off x="758524" y="5493608"/>
              <a:ext cx="25852" cy="328741"/>
            </a:xfrm>
            <a:custGeom>
              <a:rect b="b" l="l" r="r" t="t"/>
              <a:pathLst>
                <a:path extrusionOk="0" h="328741" w="25852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16"/>
            <p:cNvSpPr/>
            <p:nvPr/>
          </p:nvSpPr>
          <p:spPr>
            <a:xfrm flipH="1" rot="10800000">
              <a:off x="899843" y="5483956"/>
              <a:ext cx="13729" cy="316855"/>
            </a:xfrm>
            <a:custGeom>
              <a:rect b="b" l="l" r="r" t="t"/>
              <a:pathLst>
                <a:path extrusionOk="0" h="316855" w="13729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16"/>
            <p:cNvSpPr/>
            <p:nvPr/>
          </p:nvSpPr>
          <p:spPr>
            <a:xfrm flipH="1" rot="10800000">
              <a:off x="891965" y="5769047"/>
              <a:ext cx="179094" cy="236733"/>
            </a:xfrm>
            <a:custGeom>
              <a:rect b="b" l="l" r="r" t="t"/>
              <a:pathLst>
                <a:path extrusionOk="0" h="236733" w="179094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16"/>
            <p:cNvSpPr/>
            <p:nvPr/>
          </p:nvSpPr>
          <p:spPr>
            <a:xfrm flipH="1" rot="-10084814">
              <a:off x="524258" y="4459188"/>
              <a:ext cx="170950" cy="729957"/>
            </a:xfrm>
            <a:custGeom>
              <a:rect b="b" l="l" r="r" t="t"/>
              <a:pathLst>
                <a:path extrusionOk="0" h="729957" w="17095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43" name="Google Shape;543;p16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544" name="Google Shape;544;p16"/>
              <p:cNvSpPr/>
              <p:nvPr/>
            </p:nvSpPr>
            <p:spPr>
              <a:xfrm flipH="1" rot="-1084150">
                <a:off x="800721" y="4935861"/>
                <a:ext cx="208062" cy="221319"/>
              </a:xfrm>
              <a:custGeom>
                <a:rect b="b" l="l" r="r" t="t"/>
                <a:pathLst>
                  <a:path extrusionOk="0" h="221319" w="208062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" name="Google Shape;545;p16"/>
              <p:cNvSpPr/>
              <p:nvPr/>
            </p:nvSpPr>
            <p:spPr>
              <a:xfrm flipH="1" rot="-1084150">
                <a:off x="877304" y="4925197"/>
                <a:ext cx="117963" cy="148805"/>
              </a:xfrm>
              <a:custGeom>
                <a:rect b="b" l="l" r="r" t="t"/>
                <a:pathLst>
                  <a:path extrusionOk="0" h="148805" w="117963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" name="Google Shape;546;p16"/>
              <p:cNvSpPr/>
              <p:nvPr/>
            </p:nvSpPr>
            <p:spPr>
              <a:xfrm flipH="1" rot="-1084150">
                <a:off x="822867" y="5079922"/>
                <a:ext cx="86647" cy="91286"/>
              </a:xfrm>
              <a:custGeom>
                <a:rect b="b" l="l" r="r" t="t"/>
                <a:pathLst>
                  <a:path extrusionOk="0" h="91286" w="86647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" name="Google Shape;547;p16"/>
              <p:cNvSpPr/>
              <p:nvPr/>
            </p:nvSpPr>
            <p:spPr>
              <a:xfrm flipH="1" rot="-1084150">
                <a:off x="885768" y="5042660"/>
                <a:ext cx="28098" cy="41688"/>
              </a:xfrm>
              <a:custGeom>
                <a:rect b="b" l="l" r="r" t="t"/>
                <a:pathLst>
                  <a:path extrusionOk="0" h="41688" w="28098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" name="Google Shape;548;p16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rect b="b" l="l" r="r" t="t"/>
                <a:pathLst>
                  <a:path extrusionOk="0" h="106104" w="83743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" name="Google Shape;549;p16"/>
              <p:cNvSpPr/>
              <p:nvPr/>
            </p:nvSpPr>
            <p:spPr>
              <a:xfrm flipH="1" rot="-1084150">
                <a:off x="895365" y="4946923"/>
                <a:ext cx="83720" cy="106108"/>
              </a:xfrm>
              <a:custGeom>
                <a:rect b="b" l="l" r="r" t="t"/>
                <a:pathLst>
                  <a:path extrusionOk="0" h="106108" w="8372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0" name="Google Shape;550;p16"/>
            <p:cNvSpPr/>
            <p:nvPr/>
          </p:nvSpPr>
          <p:spPr>
            <a:xfrm flipH="1" rot="10800000">
              <a:off x="721617" y="5138555"/>
              <a:ext cx="232843" cy="137868"/>
            </a:xfrm>
            <a:custGeom>
              <a:rect b="b" l="l" r="r" t="t"/>
              <a:pathLst>
                <a:path extrusionOk="0" h="137868" w="232843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16"/>
            <p:cNvSpPr/>
            <p:nvPr/>
          </p:nvSpPr>
          <p:spPr>
            <a:xfrm flipH="1" rot="10800000">
              <a:off x="1198581" y="4498375"/>
              <a:ext cx="147048" cy="189406"/>
            </a:xfrm>
            <a:custGeom>
              <a:rect b="b" l="l" r="r" t="t"/>
              <a:pathLst>
                <a:path extrusionOk="0" h="189406" w="147048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16"/>
            <p:cNvSpPr/>
            <p:nvPr/>
          </p:nvSpPr>
          <p:spPr>
            <a:xfrm>
              <a:off x="978593" y="4465007"/>
              <a:ext cx="122558" cy="417325"/>
            </a:xfrm>
            <a:custGeom>
              <a:rect b="b" l="l" r="r" t="t"/>
              <a:pathLst>
                <a:path extrusionOk="0" h="417325" w="122558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cap="flat" cmpd="sng" w="1667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 flipH="1" rot="10800000">
              <a:off x="1098595" y="4653253"/>
              <a:ext cx="155931" cy="215604"/>
            </a:xfrm>
            <a:custGeom>
              <a:rect b="b" l="l" r="r" t="t"/>
              <a:pathLst>
                <a:path extrusionOk="0" h="215604" w="155931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cap="flat" cmpd="sng" w="207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 flipH="1" rot="10800000">
              <a:off x="563959" y="3795305"/>
              <a:ext cx="602318" cy="662617"/>
            </a:xfrm>
            <a:custGeom>
              <a:rect b="b" l="l" r="r" t="t"/>
              <a:pathLst>
                <a:path extrusionOk="0" h="662617" w="602318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61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55" name="Google Shape;555;p16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556" name="Google Shape;556;p16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7" name="Google Shape;557;p16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A7A7D4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8" name="Google Shape;558;p16"/>
              <p:cNvSpPr/>
              <p:nvPr/>
            </p:nvSpPr>
            <p:spPr>
              <a:xfrm flipH="1" rot="10800000">
                <a:off x="955342" y="4072114"/>
                <a:ext cx="43988" cy="51405"/>
              </a:xfrm>
              <a:custGeom>
                <a:rect b="b" l="l" r="r" t="t"/>
                <a:pathLst>
                  <a:path extrusionOk="0" h="51405" w="43988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59" name="Google Shape;559;p16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560" name="Google Shape;560;p16"/>
              <p:cNvSpPr/>
              <p:nvPr/>
            </p:nvSpPr>
            <p:spPr>
              <a:xfrm flipH="1" rot="10800000">
                <a:off x="798564" y="4077810"/>
                <a:ext cx="36481" cy="59651"/>
              </a:xfrm>
              <a:custGeom>
                <a:rect b="b" l="l" r="r" t="t"/>
                <a:pathLst>
                  <a:path extrusionOk="0" h="59651" w="36481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1" name="Google Shape;561;p16"/>
              <p:cNvSpPr/>
              <p:nvPr/>
            </p:nvSpPr>
            <p:spPr>
              <a:xfrm flipH="1" rot="10800000">
                <a:off x="786459" y="4078385"/>
                <a:ext cx="51050" cy="59651"/>
              </a:xfrm>
              <a:custGeom>
                <a:rect b="b" l="l" r="r" t="t"/>
                <a:pathLst>
                  <a:path extrusionOk="0" h="59651" w="5105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62" name="Google Shape;562;p16"/>
            <p:cNvSpPr/>
            <p:nvPr/>
          </p:nvSpPr>
          <p:spPr>
            <a:xfrm flipH="1" rot="9137994">
              <a:off x="786944" y="4219907"/>
              <a:ext cx="211409" cy="139970"/>
            </a:xfrm>
            <a:custGeom>
              <a:rect b="b" l="l" r="r" t="t"/>
              <a:pathLst>
                <a:path extrusionOk="0" h="139970" w="211409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cap="flat" cmpd="sng" w="161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16"/>
            <p:cNvSpPr/>
            <p:nvPr/>
          </p:nvSpPr>
          <p:spPr>
            <a:xfrm>
              <a:off x="535081" y="3715931"/>
              <a:ext cx="713669" cy="871894"/>
            </a:xfrm>
            <a:custGeom>
              <a:rect b="b" l="l" r="r" t="t"/>
              <a:pathLst>
                <a:path extrusionOk="0" h="871894" w="713669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4" name="Google Shape;564;p16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1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1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7"/>
          <p:cNvSpPr/>
          <p:nvPr/>
        </p:nvSpPr>
        <p:spPr>
          <a:xfrm flipH="1">
            <a:off x="1731407" y="1421811"/>
            <a:ext cx="3180967" cy="2620418"/>
          </a:xfrm>
          <a:prstGeom prst="wedgeEllipseCallout">
            <a:avLst>
              <a:gd fmla="val 60710" name="adj1"/>
              <a:gd fmla="val 2977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17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17"/>
          <p:cNvSpPr txBox="1"/>
          <p:nvPr>
            <p:ph idx="4294967295" type="body"/>
          </p:nvPr>
        </p:nvSpPr>
        <p:spPr>
          <a:xfrm>
            <a:off x="5067300" y="1481176"/>
            <a:ext cx="3568448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Desenvolupament experimental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Treballs sistemàtics fonamentats en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els coneixements existents obtinguts 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partir de la investigació o la experiència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pràctica, i producció de nous coneixements que es dirigeixen a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fabricació de nous productes o processos,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 a la millora dels productes o processos que ja existeixen.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17"/>
          <p:cNvSpPr/>
          <p:nvPr/>
        </p:nvSpPr>
        <p:spPr>
          <a:xfrm rot="10800000">
            <a:off x="359072" y="4147611"/>
            <a:ext cx="2997200" cy="474131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17"/>
          <p:cNvSpPr txBox="1"/>
          <p:nvPr/>
        </p:nvSpPr>
        <p:spPr>
          <a:xfrm>
            <a:off x="1919190" y="1592734"/>
            <a:ext cx="2855233" cy="23010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 en tinc un altre…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 enginyer de desenvolupament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experimental li diu al company: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«Crec que ho aconseguirem! El prototip ara només explota el 50 % de les vegades!» El company respon: «Això és bo?» L'enginyer diu: «Per als estàndards de la fase inicial, és un progrés increïble!»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6" name="Google Shape;576;p17"/>
          <p:cNvGrpSpPr/>
          <p:nvPr/>
        </p:nvGrpSpPr>
        <p:grpSpPr>
          <a:xfrm>
            <a:off x="487524" y="2271307"/>
            <a:ext cx="895884" cy="2113369"/>
            <a:chOff x="450718" y="3715931"/>
            <a:chExt cx="894911" cy="2302979"/>
          </a:xfrm>
        </p:grpSpPr>
        <p:sp>
          <p:nvSpPr>
            <p:cNvPr id="577" name="Google Shape;577;p17"/>
            <p:cNvSpPr/>
            <p:nvPr/>
          </p:nvSpPr>
          <p:spPr>
            <a:xfrm>
              <a:off x="613054" y="4440799"/>
              <a:ext cx="496163" cy="1053253"/>
            </a:xfrm>
            <a:custGeom>
              <a:rect b="b" l="l" r="r" t="t"/>
              <a:pathLst>
                <a:path extrusionOk="0" h="1053253" w="496163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17"/>
            <p:cNvSpPr/>
            <p:nvPr/>
          </p:nvSpPr>
          <p:spPr>
            <a:xfrm flipH="1" rot="10800000">
              <a:off x="616760" y="5793268"/>
              <a:ext cx="193714" cy="225642"/>
            </a:xfrm>
            <a:custGeom>
              <a:rect b="b" l="l" r="r" t="t"/>
              <a:pathLst>
                <a:path extrusionOk="0" h="225642" w="193714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17"/>
            <p:cNvSpPr/>
            <p:nvPr/>
          </p:nvSpPr>
          <p:spPr>
            <a:xfrm flipH="1" rot="10800000">
              <a:off x="758524" y="5493608"/>
              <a:ext cx="25852" cy="328741"/>
            </a:xfrm>
            <a:custGeom>
              <a:rect b="b" l="l" r="r" t="t"/>
              <a:pathLst>
                <a:path extrusionOk="0" h="328741" w="25852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17"/>
            <p:cNvSpPr/>
            <p:nvPr/>
          </p:nvSpPr>
          <p:spPr>
            <a:xfrm flipH="1" rot="10800000">
              <a:off x="899843" y="5483956"/>
              <a:ext cx="13729" cy="316855"/>
            </a:xfrm>
            <a:custGeom>
              <a:rect b="b" l="l" r="r" t="t"/>
              <a:pathLst>
                <a:path extrusionOk="0" h="316855" w="13729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17"/>
            <p:cNvSpPr/>
            <p:nvPr/>
          </p:nvSpPr>
          <p:spPr>
            <a:xfrm flipH="1" rot="10800000">
              <a:off x="891965" y="5769047"/>
              <a:ext cx="179094" cy="236733"/>
            </a:xfrm>
            <a:custGeom>
              <a:rect b="b" l="l" r="r" t="t"/>
              <a:pathLst>
                <a:path extrusionOk="0" h="236733" w="179094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17"/>
            <p:cNvSpPr/>
            <p:nvPr/>
          </p:nvSpPr>
          <p:spPr>
            <a:xfrm flipH="1" rot="-10084814">
              <a:off x="524258" y="4459188"/>
              <a:ext cx="170950" cy="729957"/>
            </a:xfrm>
            <a:custGeom>
              <a:rect b="b" l="l" r="r" t="t"/>
              <a:pathLst>
                <a:path extrusionOk="0" h="729957" w="17095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cap="flat" cmpd="sng" w="1160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83" name="Google Shape;583;p17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584" name="Google Shape;584;p17"/>
              <p:cNvSpPr/>
              <p:nvPr/>
            </p:nvSpPr>
            <p:spPr>
              <a:xfrm flipH="1" rot="-1084150">
                <a:off x="800721" y="4935861"/>
                <a:ext cx="208062" cy="221319"/>
              </a:xfrm>
              <a:custGeom>
                <a:rect b="b" l="l" r="r" t="t"/>
                <a:pathLst>
                  <a:path extrusionOk="0" h="221319" w="208062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5" name="Google Shape;585;p17"/>
              <p:cNvSpPr/>
              <p:nvPr/>
            </p:nvSpPr>
            <p:spPr>
              <a:xfrm flipH="1" rot="-1084150">
                <a:off x="877304" y="4925197"/>
                <a:ext cx="117963" cy="148805"/>
              </a:xfrm>
              <a:custGeom>
                <a:rect b="b" l="l" r="r" t="t"/>
                <a:pathLst>
                  <a:path extrusionOk="0" h="148805" w="117963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6" name="Google Shape;586;p17"/>
              <p:cNvSpPr/>
              <p:nvPr/>
            </p:nvSpPr>
            <p:spPr>
              <a:xfrm flipH="1" rot="-1084150">
                <a:off x="822867" y="5079922"/>
                <a:ext cx="86647" cy="91286"/>
              </a:xfrm>
              <a:custGeom>
                <a:rect b="b" l="l" r="r" t="t"/>
                <a:pathLst>
                  <a:path extrusionOk="0" h="91286" w="86647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7" name="Google Shape;587;p17"/>
              <p:cNvSpPr/>
              <p:nvPr/>
            </p:nvSpPr>
            <p:spPr>
              <a:xfrm flipH="1" rot="-1084150">
                <a:off x="885768" y="5042660"/>
                <a:ext cx="28098" cy="41688"/>
              </a:xfrm>
              <a:custGeom>
                <a:rect b="b" l="l" r="r" t="t"/>
                <a:pathLst>
                  <a:path extrusionOk="0" h="41688" w="28098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8" name="Google Shape;588;p17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rect b="b" l="l" r="r" t="t"/>
                <a:pathLst>
                  <a:path extrusionOk="0" h="106104" w="83743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" name="Google Shape;589;p17"/>
              <p:cNvSpPr/>
              <p:nvPr/>
            </p:nvSpPr>
            <p:spPr>
              <a:xfrm flipH="1" rot="-1084150">
                <a:off x="895365" y="4946923"/>
                <a:ext cx="83720" cy="106108"/>
              </a:xfrm>
              <a:custGeom>
                <a:rect b="b" l="l" r="r" t="t"/>
                <a:pathLst>
                  <a:path extrusionOk="0" h="106108" w="8372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90" name="Google Shape;590;p17"/>
            <p:cNvSpPr/>
            <p:nvPr/>
          </p:nvSpPr>
          <p:spPr>
            <a:xfrm flipH="1" rot="10800000">
              <a:off x="721617" y="5138555"/>
              <a:ext cx="232843" cy="137868"/>
            </a:xfrm>
            <a:custGeom>
              <a:rect b="b" l="l" r="r" t="t"/>
              <a:pathLst>
                <a:path extrusionOk="0" h="137868" w="232843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17"/>
            <p:cNvSpPr/>
            <p:nvPr/>
          </p:nvSpPr>
          <p:spPr>
            <a:xfrm flipH="1" rot="10800000">
              <a:off x="1198581" y="4498375"/>
              <a:ext cx="147048" cy="189406"/>
            </a:xfrm>
            <a:custGeom>
              <a:rect b="b" l="l" r="r" t="t"/>
              <a:pathLst>
                <a:path extrusionOk="0" h="189406" w="147048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cap="flat" cmpd="sng" w="103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17"/>
            <p:cNvSpPr/>
            <p:nvPr/>
          </p:nvSpPr>
          <p:spPr>
            <a:xfrm>
              <a:off x="978593" y="4465007"/>
              <a:ext cx="122558" cy="417325"/>
            </a:xfrm>
            <a:custGeom>
              <a:rect b="b" l="l" r="r" t="t"/>
              <a:pathLst>
                <a:path extrusionOk="0" h="417325" w="122558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cap="flat" cmpd="sng" w="1667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17"/>
            <p:cNvSpPr/>
            <p:nvPr/>
          </p:nvSpPr>
          <p:spPr>
            <a:xfrm flipH="1" rot="10800000">
              <a:off x="1098595" y="4653253"/>
              <a:ext cx="155931" cy="215604"/>
            </a:xfrm>
            <a:custGeom>
              <a:rect b="b" l="l" r="r" t="t"/>
              <a:pathLst>
                <a:path extrusionOk="0" h="215604" w="155931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cap="flat" cmpd="sng" w="207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17"/>
            <p:cNvSpPr/>
            <p:nvPr/>
          </p:nvSpPr>
          <p:spPr>
            <a:xfrm flipH="1" rot="10800000">
              <a:off x="563959" y="3795305"/>
              <a:ext cx="602318" cy="662617"/>
            </a:xfrm>
            <a:custGeom>
              <a:rect b="b" l="l" r="r" t="t"/>
              <a:pathLst>
                <a:path extrusionOk="0" h="662617" w="602318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61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5" name="Google Shape;595;p17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596" name="Google Shape;596;p17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" name="Google Shape;597;p17"/>
              <p:cNvSpPr/>
              <p:nvPr/>
            </p:nvSpPr>
            <p:spPr>
              <a:xfrm flipH="1" rot="10800000">
                <a:off x="957599" y="4074767"/>
                <a:ext cx="39448" cy="46090"/>
              </a:xfrm>
              <a:custGeom>
                <a:rect b="b" l="l" r="r" t="t"/>
                <a:pathLst>
                  <a:path extrusionOk="0" h="46090" w="39448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A7A7D4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" name="Google Shape;598;p17"/>
              <p:cNvSpPr/>
              <p:nvPr/>
            </p:nvSpPr>
            <p:spPr>
              <a:xfrm flipH="1" rot="10800000">
                <a:off x="955342" y="4072114"/>
                <a:ext cx="43988" cy="51405"/>
              </a:xfrm>
              <a:custGeom>
                <a:rect b="b" l="l" r="r" t="t"/>
                <a:pathLst>
                  <a:path extrusionOk="0" h="51405" w="43988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9" name="Google Shape;599;p17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600" name="Google Shape;600;p17"/>
              <p:cNvSpPr/>
              <p:nvPr/>
            </p:nvSpPr>
            <p:spPr>
              <a:xfrm flipH="1" rot="10800000">
                <a:off x="798564" y="4077810"/>
                <a:ext cx="36481" cy="59651"/>
              </a:xfrm>
              <a:custGeom>
                <a:rect b="b" l="l" r="r" t="t"/>
                <a:pathLst>
                  <a:path extrusionOk="0" h="59651" w="36481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1" name="Google Shape;601;p17"/>
              <p:cNvSpPr/>
              <p:nvPr/>
            </p:nvSpPr>
            <p:spPr>
              <a:xfrm flipH="1" rot="10800000">
                <a:off x="786459" y="4078385"/>
                <a:ext cx="51050" cy="59651"/>
              </a:xfrm>
              <a:custGeom>
                <a:rect b="b" l="l" r="r" t="t"/>
                <a:pathLst>
                  <a:path extrusionOk="0" h="59651" w="5105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cap="flat" cmpd="sng" w="1540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2" name="Google Shape;602;p17"/>
            <p:cNvSpPr/>
            <p:nvPr/>
          </p:nvSpPr>
          <p:spPr>
            <a:xfrm flipH="1" rot="9137994">
              <a:off x="786944" y="4219907"/>
              <a:ext cx="211409" cy="139970"/>
            </a:xfrm>
            <a:custGeom>
              <a:rect b="b" l="l" r="r" t="t"/>
              <a:pathLst>
                <a:path extrusionOk="0" h="139970" w="211409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cap="flat" cmpd="sng" w="161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17"/>
            <p:cNvSpPr/>
            <p:nvPr/>
          </p:nvSpPr>
          <p:spPr>
            <a:xfrm>
              <a:off x="535081" y="3715931"/>
              <a:ext cx="713669" cy="871894"/>
            </a:xfrm>
            <a:custGeom>
              <a:rect b="b" l="l" r="r" t="t"/>
              <a:pathLst>
                <a:path extrusionOk="0" h="871894" w="713669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4" name="Google Shape;604;p17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1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1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8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18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En la diapositiva següent, Llúcia planteja una pregunta per a despertar la iniciativa i la creativitat de l'alumnat, així com per a assentar els coneixements treballats mitjançant l'aplicació amb exemples pràctics. Es recomana deixar temps fins a acabar la sessió.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Tot seguit, per al professorat s'ofereix un exemple pràctic sobre formigues aplicat als tres tipus d'investigació com a model d'allò que l'alumnat ha de fer.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18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4" name="Google Shape;614;p18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p1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19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19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1. Investigació bàsica:</a:t>
            </a:r>
            <a:endParaRPr b="1"/>
          </a:p>
          <a:p>
            <a:pPr indent="-2286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Investigació: Un científic observa colònies de formigues al laboratori i a la natura. Fa experiments on aïlla formigues, introdueix substàncies químiques diferents i analitza els seus comportaments. Descobreix que les formigues alliberen unes substàncies químiques anomenades feromones que actuen com a missatges. Feromones diferents poden indicar perill, menjar o la direcció del formiguer.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El científic aprén alguna cosa nova sobre el comportament de les formigues i com s'organitzen socialment. No hi ha cap explicació directa per a vendre o usar en la vida quotidiana en aquest moment.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L'objectiu principal és augmentar el nostre coneixement sobre la biologia de les formigues, sense buscar una solució a un problema específic dels humans.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p19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19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p1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44d9d5a90c_0_6"/>
          <p:cNvSpPr/>
          <p:nvPr/>
        </p:nvSpPr>
        <p:spPr>
          <a:xfrm>
            <a:off x="137269" y="202132"/>
            <a:ext cx="8791355" cy="3742636"/>
          </a:xfrm>
          <a:custGeom>
            <a:rect b="b" l="l" r="r" t="t"/>
            <a:pathLst>
              <a:path extrusionOk="0" h="3742636" w="8791355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344d9d5a90c_0_6"/>
          <p:cNvSpPr txBox="1"/>
          <p:nvPr/>
        </p:nvSpPr>
        <p:spPr>
          <a:xfrm>
            <a:off x="539750" y="9001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s-E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s-ES" sz="3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d’Investigació i Mètode científic</a:t>
            </a:r>
            <a:endParaRPr b="0" i="0" sz="3000" u="none" cap="none" strike="noStrik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134" name="Google Shape;134;g344d9d5a90c_0_6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35" name="Google Shape;135;g344d9d5a90c_0_6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descr="PRIMERA-ARTICULACION-COLOR-CMYK_ok.jpg" id="136" name="Google Shape;136;g344d9d5a90c_0_6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7" name="Google Shape;137;g344d9d5a90c_0_6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b="0" i="0" sz="600" u="none" cap="none" strike="noStrik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descr="iilp" id="138" name="Google Shape;138;g344d9d5a90c_0_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Google Shape;139;g344d9d5a90c_0_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0" name="Google Shape;140;g344d9d5a90c_0_6"/>
          <p:cNvSpPr txBox="1"/>
          <p:nvPr/>
        </p:nvSpPr>
        <p:spPr>
          <a:xfrm>
            <a:off x="539750" y="2454616"/>
            <a:ext cx="8096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Ángeles Gómez Martínez</a:t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sng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a.gomez@umh.es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sng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bivars@umh.es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20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20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2. Investigació aplicada:</a:t>
            </a:r>
            <a:endParaRPr b="1"/>
          </a:p>
          <a:p>
            <a:pPr indent="0" lvl="1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Problema: Els agricultors tenen pèrdues en les collites per una plaga de formigues que se'n mengen les plantes.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Investigació: Un equip de científics aplicats pren el coneixement sobre les feromones de les formigues descobert per la investigació bàsica. Investiguen quin tipus de feromones atrauen estes formigues plaga i quines les repel·leixen. També estudien com aquestes feromones es dispersen en el camp.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Resultat: Desenvolupen un parany amb una feromona atraient específica per a la formiga plaga. Els agricultors poden col·locar aquests paranys en els seus camps per a atreure les formigues i evitar que facen malbé els seus cultius. També podrien desenvolupar una substància que imita una feromona de perill per a repel·lir-les de les plantes.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20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20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2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21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21"/>
          <p:cNvSpPr txBox="1"/>
          <p:nvPr>
            <p:ph idx="4294967295" type="body"/>
          </p:nvPr>
        </p:nvSpPr>
        <p:spPr>
          <a:xfrm>
            <a:off x="539748" y="1481176"/>
            <a:ext cx="8096000" cy="33364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3. Desenvolupament experimental:</a:t>
            </a:r>
            <a:endParaRPr b="1"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Idea: Partint de la investigació aplicada, es vol crear un parany de feromones efectiu i fàcil d'emprar per als agricultors.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Desenvolupament: Un equip d'enginyers i tècnics comença a dissenyar els diferents tipus de paranys: receptacles de plàstic, enganxosos, amb diferents mecanismes d'alliberació de feromones.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Experimentació: Construeixen diversos prototips de paranys i els proven en camps reals amb la plaga de formigues. Observen quin atrau més formigues, quin dura més sota diferents condicions climàtiques, quin és més fàcil d'instal·lar i quin és més econòmic de produir.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Resultat: Després de fer diverses proves i millores, es dissenya un parany que és efectiu, durador, fàcil d'emprar i econòmic. Aquest parany es pot produir en massa i vendre als agricultors per a protegir-ne les collites.</a:t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2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21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2" name="Google Shape;642;p2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22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22"/>
          <p:cNvSpPr/>
          <p:nvPr/>
        </p:nvSpPr>
        <p:spPr>
          <a:xfrm flipH="1">
            <a:off x="1416048" y="4272305"/>
            <a:ext cx="6251576" cy="452124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22"/>
          <p:cNvSpPr/>
          <p:nvPr/>
        </p:nvSpPr>
        <p:spPr>
          <a:xfrm flipH="1">
            <a:off x="559141" y="1817756"/>
            <a:ext cx="2088720" cy="1717582"/>
          </a:xfrm>
          <a:prstGeom prst="wedgeEllipseCallout">
            <a:avLst>
              <a:gd fmla="val -62560" name="adj1"/>
              <a:gd fmla="val 16262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22"/>
          <p:cNvSpPr txBox="1"/>
          <p:nvPr/>
        </p:nvSpPr>
        <p:spPr>
          <a:xfrm>
            <a:off x="650595" y="1944190"/>
            <a:ext cx="1909202" cy="13294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 capaços </a:t>
            </a:r>
            <a:b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 proposar un exemple de cada tipus d’investigació sobre el mateix tema? Penseu-ho per al pròxim dia.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22"/>
          <p:cNvSpPr/>
          <p:nvPr/>
        </p:nvSpPr>
        <p:spPr>
          <a:xfrm rot="-4602672">
            <a:off x="3960647" y="1891230"/>
            <a:ext cx="1600028" cy="1354547"/>
          </a:xfrm>
          <a:prstGeom prst="cloudCallout">
            <a:avLst>
              <a:gd fmla="val -85825" name="adj1"/>
              <a:gd fmla="val 31886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p22"/>
          <p:cNvSpPr/>
          <p:nvPr/>
        </p:nvSpPr>
        <p:spPr>
          <a:xfrm>
            <a:off x="5505308" y="1634234"/>
            <a:ext cx="1581285" cy="1479195"/>
          </a:xfrm>
          <a:prstGeom prst="cloudCallout">
            <a:avLst>
              <a:gd fmla="val -14860" name="adj1"/>
              <a:gd fmla="val 105666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p22"/>
          <p:cNvSpPr/>
          <p:nvPr/>
        </p:nvSpPr>
        <p:spPr>
          <a:xfrm>
            <a:off x="6937950" y="2300047"/>
            <a:ext cx="1482143" cy="1517536"/>
          </a:xfrm>
          <a:prstGeom prst="cloudCallout">
            <a:avLst>
              <a:gd fmla="val -54176" name="adj1"/>
              <a:gd fmla="val 69692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22"/>
          <p:cNvSpPr txBox="1"/>
          <p:nvPr/>
        </p:nvSpPr>
        <p:spPr>
          <a:xfrm>
            <a:off x="4219693" y="2023576"/>
            <a:ext cx="1046458" cy="10898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Bàsica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Entendre com</a:t>
            </a:r>
            <a:r>
              <a:rPr b="0" i="0" lang="es-ES" sz="1400" u="none" cap="none" strike="noStrik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funcionen les coses.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p22"/>
          <p:cNvSpPr txBox="1"/>
          <p:nvPr/>
        </p:nvSpPr>
        <p:spPr>
          <a:xfrm>
            <a:off x="5636358" y="1804399"/>
            <a:ext cx="1275893" cy="10898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Aplicada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Utilitzar el coneixement per a </a:t>
            </a:r>
            <a:r>
              <a:rPr b="0" i="0" lang="es-ES" sz="1200" u="none" cap="none" strike="noStrik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resoldre problemes</a:t>
            </a: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22"/>
          <p:cNvSpPr txBox="1"/>
          <p:nvPr/>
        </p:nvSpPr>
        <p:spPr>
          <a:xfrm>
            <a:off x="7064311" y="2478799"/>
            <a:ext cx="1242799" cy="87100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Experimental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Construir y provar </a:t>
            </a: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solucions concretes.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22"/>
          <p:cNvSpPr txBox="1"/>
          <p:nvPr/>
        </p:nvSpPr>
        <p:spPr>
          <a:xfrm>
            <a:off x="540000" y="89264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Salvant el meu territori...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8" name="Google Shape;658;p22"/>
          <p:cNvGrpSpPr/>
          <p:nvPr/>
        </p:nvGrpSpPr>
        <p:grpSpPr>
          <a:xfrm flipH="1">
            <a:off x="2800309" y="2349326"/>
            <a:ext cx="1031512" cy="2176093"/>
            <a:chOff x="1615219" y="507815"/>
            <a:chExt cx="989820" cy="2371331"/>
          </a:xfrm>
        </p:grpSpPr>
        <p:sp>
          <p:nvSpPr>
            <p:cNvPr id="659" name="Google Shape;659;p22"/>
            <p:cNvSpPr/>
            <p:nvPr/>
          </p:nvSpPr>
          <p:spPr>
            <a:xfrm>
              <a:off x="1835408" y="1263883"/>
              <a:ext cx="507844" cy="1078049"/>
            </a:xfrm>
            <a:custGeom>
              <a:rect b="b" l="l" r="r" t="t"/>
              <a:pathLst>
                <a:path extrusionOk="0" h="1078049" w="507844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22"/>
            <p:cNvSpPr/>
            <p:nvPr/>
          </p:nvSpPr>
          <p:spPr>
            <a:xfrm flipH="1" rot="10800000">
              <a:off x="1786911" y="589304"/>
              <a:ext cx="616497" cy="678217"/>
            </a:xfrm>
            <a:custGeom>
              <a:rect b="b" l="l" r="r" t="t"/>
              <a:pathLst>
                <a:path extrusionOk="0" h="678217" w="616497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22"/>
            <p:cNvSpPr/>
            <p:nvPr/>
          </p:nvSpPr>
          <p:spPr>
            <a:xfrm flipH="1" rot="10800000">
              <a:off x="1839201" y="2648192"/>
              <a:ext cx="198274" cy="230954"/>
            </a:xfrm>
            <a:custGeom>
              <a:rect b="b" l="l" r="r" t="t"/>
              <a:pathLst>
                <a:path extrusionOk="0" h="230954" w="198274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22"/>
            <p:cNvSpPr/>
            <p:nvPr/>
          </p:nvSpPr>
          <p:spPr>
            <a:xfrm flipH="1" rot="10800000">
              <a:off x="1984145" y="2341478"/>
              <a:ext cx="26460" cy="336480"/>
            </a:xfrm>
            <a:custGeom>
              <a:rect b="b" l="l" r="r" t="t"/>
              <a:pathLst>
                <a:path extrusionOk="0" h="336480" w="2646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22"/>
            <p:cNvSpPr/>
            <p:nvPr/>
          </p:nvSpPr>
          <p:spPr>
            <a:xfrm flipH="1" rot="10800000">
              <a:off x="2128948" y="2331598"/>
              <a:ext cx="14052" cy="324314"/>
            </a:xfrm>
            <a:custGeom>
              <a:rect b="b" l="l" r="r" t="t"/>
              <a:pathLst>
                <a:path extrusionOk="0" h="324314" w="14052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22"/>
            <p:cNvSpPr/>
            <p:nvPr/>
          </p:nvSpPr>
          <p:spPr>
            <a:xfrm flipH="1" rot="10800000">
              <a:off x="2120885" y="2623401"/>
              <a:ext cx="183310" cy="242306"/>
            </a:xfrm>
            <a:custGeom>
              <a:rect b="b" l="l" r="r" t="t"/>
              <a:pathLst>
                <a:path extrusionOk="0" h="242306" w="18331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22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22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A7A7D4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22"/>
            <p:cNvSpPr/>
            <p:nvPr/>
          </p:nvSpPr>
          <p:spPr>
            <a:xfrm flipH="1" rot="10800000">
              <a:off x="2169585" y="886831"/>
              <a:ext cx="45024" cy="52615"/>
            </a:xfrm>
            <a:custGeom>
              <a:rect b="b" l="l" r="r" t="t"/>
              <a:pathLst>
                <a:path extrusionOk="0" h="52615" w="45024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22"/>
            <p:cNvSpPr/>
            <p:nvPr/>
          </p:nvSpPr>
          <p:spPr>
            <a:xfrm flipH="1" rot="10800000">
              <a:off x="2009117" y="856304"/>
              <a:ext cx="37340" cy="61056"/>
            </a:xfrm>
            <a:custGeom>
              <a:rect b="b" l="l" r="r" t="t"/>
              <a:pathLst>
                <a:path extrusionOk="0" h="61056" w="3734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22"/>
            <p:cNvSpPr/>
            <p:nvPr/>
          </p:nvSpPr>
          <p:spPr>
            <a:xfrm flipH="1" rot="10800000">
              <a:off x="1996727" y="856894"/>
              <a:ext cx="52252" cy="61056"/>
            </a:xfrm>
            <a:custGeom>
              <a:rect b="b" l="l" r="r" t="t"/>
              <a:pathLst>
                <a:path extrusionOk="0" h="61056" w="52252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70" name="Google Shape;670;p22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671" name="Google Shape;671;p22"/>
              <p:cNvSpPr/>
              <p:nvPr/>
            </p:nvSpPr>
            <p:spPr>
              <a:xfrm flipH="1" rot="-1084150">
                <a:off x="2026705" y="1770600"/>
                <a:ext cx="212960" cy="226529"/>
              </a:xfrm>
              <a:custGeom>
                <a:rect b="b" l="l" r="r" t="t"/>
                <a:pathLst>
                  <a:path extrusionOk="0" h="226529" w="21296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" name="Google Shape;672;p22"/>
              <p:cNvSpPr/>
              <p:nvPr/>
            </p:nvSpPr>
            <p:spPr>
              <a:xfrm flipH="1" rot="-1084150">
                <a:off x="2105090" y="1759685"/>
                <a:ext cx="120740" cy="152308"/>
              </a:xfrm>
              <a:custGeom>
                <a:rect b="b" l="l" r="r" t="t"/>
                <a:pathLst>
                  <a:path extrusionOk="0" h="152308" w="12074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" name="Google Shape;673;p22"/>
              <p:cNvSpPr/>
              <p:nvPr/>
            </p:nvSpPr>
            <p:spPr>
              <a:xfrm flipH="1" rot="-1084150">
                <a:off x="2049371" y="1918053"/>
                <a:ext cx="88687" cy="93435"/>
              </a:xfrm>
              <a:custGeom>
                <a:rect b="b" l="l" r="r" t="t"/>
                <a:pathLst>
                  <a:path extrusionOk="0" h="93435" w="88687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" name="Google Shape;674;p22"/>
              <p:cNvSpPr/>
              <p:nvPr/>
            </p:nvSpPr>
            <p:spPr>
              <a:xfrm flipH="1" rot="-1084150">
                <a:off x="2113754" y="1879914"/>
                <a:ext cx="28759" cy="42669"/>
              </a:xfrm>
              <a:custGeom>
                <a:rect b="b" l="l" r="r" t="t"/>
                <a:pathLst>
                  <a:path extrusionOk="0" h="42669" w="28759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" name="Google Shape;675;p22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rect b="b" l="l" r="r" t="t"/>
                <a:pathLst>
                  <a:path extrusionOk="0" h="108602" w="85714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" name="Google Shape;676;p22"/>
              <p:cNvSpPr/>
              <p:nvPr/>
            </p:nvSpPr>
            <p:spPr>
              <a:xfrm flipH="1" rot="-1084150">
                <a:off x="2123577" y="1781923"/>
                <a:ext cx="85691" cy="108606"/>
              </a:xfrm>
              <a:custGeom>
                <a:rect b="b" l="l" r="r" t="t"/>
                <a:pathLst>
                  <a:path extrusionOk="0" h="108606" w="85691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cap="flat" cmpd="sng" w="1572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7" name="Google Shape;677;p22"/>
            <p:cNvSpPr/>
            <p:nvPr/>
          </p:nvSpPr>
          <p:spPr>
            <a:xfrm flipH="1" rot="10800000">
              <a:off x="1946526" y="1978066"/>
              <a:ext cx="238324" cy="141114"/>
            </a:xfrm>
            <a:custGeom>
              <a:rect b="b" l="l" r="r" t="t"/>
              <a:pathLst>
                <a:path extrusionOk="0" h="141114" w="238324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25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22"/>
            <p:cNvSpPr/>
            <p:nvPr/>
          </p:nvSpPr>
          <p:spPr>
            <a:xfrm flipH="1" rot="10800000">
              <a:off x="1994869" y="1023875"/>
              <a:ext cx="216386" cy="143266"/>
            </a:xfrm>
            <a:custGeom>
              <a:rect b="b" l="l" r="r" t="t"/>
              <a:pathLst>
                <a:path extrusionOk="0" h="143266" w="216386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cap="flat" cmpd="sng" w="165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22"/>
            <p:cNvSpPr/>
            <p:nvPr/>
          </p:nvSpPr>
          <p:spPr>
            <a:xfrm>
              <a:off x="1730444" y="507815"/>
              <a:ext cx="714299" cy="910217"/>
            </a:xfrm>
            <a:custGeom>
              <a:rect b="b" l="l" r="r" t="t"/>
              <a:pathLst>
                <a:path extrusionOk="0" h="910217" w="714299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80" name="Google Shape;680;p22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681" name="Google Shape;681;p22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" name="Google Shape;682;p2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3" name="Google Shape;683;p22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84" name="Google Shape;684;p22"/>
            <p:cNvGrpSpPr/>
            <p:nvPr/>
          </p:nvGrpSpPr>
          <p:grpSpPr>
            <a:xfrm flipH="1" rot="553793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685" name="Google Shape;685;p22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6" name="Google Shape;686;p2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7" name="Google Shape;687;p22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88" name="Google Shape;688;p22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2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3713844d881_0_71"/>
          <p:cNvSpPr/>
          <p:nvPr/>
        </p:nvSpPr>
        <p:spPr>
          <a:xfrm>
            <a:off x="137269" y="202132"/>
            <a:ext cx="8791355" cy="3742636"/>
          </a:xfrm>
          <a:custGeom>
            <a:rect b="b" l="l" r="r" t="t"/>
            <a:pathLst>
              <a:path extrusionOk="0" h="3742636" w="8791355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g3713844d881_0_71"/>
          <p:cNvSpPr txBox="1"/>
          <p:nvPr/>
        </p:nvSpPr>
        <p:spPr>
          <a:xfrm>
            <a:off x="1303587" y="1417488"/>
            <a:ext cx="65028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b="1" i="0" lang="es-ES" sz="12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Salvant el meu territori amb la UMH. Programa d’enriquiment intel·lectual ©</a:t>
            </a:r>
            <a:r>
              <a:rPr b="1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2025 by IILP-UMH is licensed under CC BY-NC-ND 4.0. To view a copy of this license, visit </a:t>
            </a:r>
            <a:r>
              <a:rPr b="1" i="0" lang="es-ES" sz="1200" u="sng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https://creativecommons.org/licenses/by-nc-nd/4.0/</a:t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Per a citar aquesta obra, per favor, utilitzeu la referència següent:</a:t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Cognoms i nom de la persona o persones que signen aquest document (2025). Títol del document. Programa d’enriquiment intel·lectual Salvant el meu territori. Universitat Miguel Hernández d’Elx. Disponible en https://salvandomiterritorio.umh.es/</a:t>
            </a:r>
            <a:endParaRPr b="1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6" name="Google Shape;696;g3713844d881_0_71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697" name="Google Shape;697;g3713844d881_0_71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descr="PRIMERA-ARTICULACION-COLOR-CMYK_ok.jpg" id="698" name="Google Shape;698;g3713844d881_0_7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99" name="Google Shape;699;g3713844d881_0_71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b="0" i="0" sz="600" u="none" cap="none" strike="noStrik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descr="iilp" id="700" name="Google Shape;700;g3713844d881_0_7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1" name="Google Shape;701;g3713844d881_0_7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2" name="Google Shape;702;g3713844d881_0_7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ibujo con letras blancas&#10;&#10;El contenido generado por IA puede ser incorrecto." id="703" name="Google Shape;703;g3713844d881_0_7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44d9d5a90c_0_553"/>
          <p:cNvSpPr/>
          <p:nvPr/>
        </p:nvSpPr>
        <p:spPr>
          <a:xfrm>
            <a:off x="137269" y="202132"/>
            <a:ext cx="8791355" cy="3742636"/>
          </a:xfrm>
          <a:custGeom>
            <a:rect b="b" l="l" r="r" t="t"/>
            <a:pathLst>
              <a:path extrusionOk="0" h="3742636" w="8791355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9" name="Google Shape;709;g344d9d5a90c_0_553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710" name="Google Shape;710;g344d9d5a90c_0_553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descr="PRIMERA-ARTICULACION-COLOR-CMYK_ok.jpg" id="711" name="Google Shape;711;g344d9d5a90c_0_553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12" name="Google Shape;712;g344d9d5a90c_0_553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b="0" i="0" lang="es-ES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b="0" i="0" sz="600" u="none" cap="none" strike="noStrik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descr="iilp" id="713" name="Google Shape;713;g344d9d5a90c_0_55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4" name="Google Shape;714;g344d9d5a90c_0_55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15" name="Google Shape;715;g344d9d5a90c_0_553"/>
          <p:cNvSpPr txBox="1"/>
          <p:nvPr/>
        </p:nvSpPr>
        <p:spPr>
          <a:xfrm>
            <a:off x="539750" y="2454616"/>
            <a:ext cx="8096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Ángeles Gómez Martínez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a.gomez@umh.es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sng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bivars@umh.es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g344d9d5a90c_0_553"/>
          <p:cNvSpPr txBox="1"/>
          <p:nvPr/>
        </p:nvSpPr>
        <p:spPr>
          <a:xfrm>
            <a:off x="692150" y="10525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s-ES" sz="3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d’Investigació i Mètode científic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s-ES" sz="40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Gràcies</a:t>
            </a:r>
            <a:endParaRPr b="0" i="0" sz="3000" u="none" cap="none" strike="noStrik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44d9d5a90c_0_18"/>
          <p:cNvSpPr txBox="1"/>
          <p:nvPr/>
        </p:nvSpPr>
        <p:spPr>
          <a:xfrm>
            <a:off x="5660013" y="2546220"/>
            <a:ext cx="2757600" cy="7743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Conéixer</a:t>
            </a:r>
            <a:r>
              <a:rPr b="0" i="0" lang="es-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els passos per 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desenvolupar una investigació de manera científica.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344d9d5a90c_0_18"/>
          <p:cNvSpPr/>
          <p:nvPr/>
        </p:nvSpPr>
        <p:spPr>
          <a:xfrm>
            <a:off x="5660013" y="2546220"/>
            <a:ext cx="2767148" cy="765810"/>
          </a:xfrm>
          <a:custGeom>
            <a:rect b="b" l="l" r="r" t="t"/>
            <a:pathLst>
              <a:path extrusionOk="0" h="765810" w="2767148">
                <a:moveTo>
                  <a:pt x="20527" y="21961"/>
                </a:moveTo>
                <a:cubicBezTo>
                  <a:pt x="55200" y="-24610"/>
                  <a:pt x="2628199" y="13633"/>
                  <a:pt x="2745505" y="21961"/>
                </a:cubicBezTo>
                <a:cubicBezTo>
                  <a:pt x="2807366" y="99703"/>
                  <a:pt x="2738428" y="511797"/>
                  <a:pt x="2745505" y="755260"/>
                </a:cubicBezTo>
                <a:cubicBezTo>
                  <a:pt x="1799750" y="799178"/>
                  <a:pt x="583057" y="796957"/>
                  <a:pt x="43947" y="757836"/>
                </a:cubicBezTo>
                <a:cubicBezTo>
                  <a:pt x="12922" y="496429"/>
                  <a:pt x="-23774" y="286749"/>
                  <a:pt x="20527" y="2196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344d9d5a90c_0_18"/>
          <p:cNvSpPr txBox="1"/>
          <p:nvPr>
            <p:ph idx="4294967295" type="body"/>
          </p:nvPr>
        </p:nvSpPr>
        <p:spPr>
          <a:xfrm>
            <a:off x="4998961" y="1604440"/>
            <a:ext cx="3558900" cy="5901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Entendre</a:t>
            </a:r>
            <a:r>
              <a:rPr lang="es-E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per què és important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investigar aplicant el mètode científic.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g344d9d5a90c_0_18"/>
          <p:cNvSpPr txBox="1"/>
          <p:nvPr/>
        </p:nvSpPr>
        <p:spPr>
          <a:xfrm>
            <a:off x="704765" y="2736047"/>
            <a:ext cx="2337000" cy="8181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Entendre </a:t>
            </a:r>
            <a:r>
              <a:rPr b="0" i="0" lang="es-ES" sz="1400" u="none" cap="none" strike="noStrike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rPr>
              <a:t>la ciència com a mitjà per a millorar</a:t>
            </a:r>
            <a:endParaRPr b="0" i="0" sz="1400" u="none" cap="none" strike="noStrike">
              <a:solidFill>
                <a:srgbClr val="1D1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rPr>
              <a:t>el nostre entorn.</a:t>
            </a:r>
            <a:endParaRPr b="0" i="0" sz="1400" u="none" cap="none" strike="noStrike">
              <a:solidFill>
                <a:srgbClr val="1D1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g344d9d5a90c_0_18"/>
          <p:cNvSpPr txBox="1"/>
          <p:nvPr/>
        </p:nvSpPr>
        <p:spPr>
          <a:xfrm>
            <a:off x="695422" y="1778325"/>
            <a:ext cx="2856000" cy="6594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Familiaritzar</a:t>
            </a:r>
            <a:r>
              <a:rPr b="0" i="0" lang="es-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 la investigació i el mètode científic.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344d9d5a90c_0_18"/>
          <p:cNvSpPr txBox="1"/>
          <p:nvPr/>
        </p:nvSpPr>
        <p:spPr>
          <a:xfrm>
            <a:off x="5950123" y="3568285"/>
            <a:ext cx="2316900" cy="8238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aplicar </a:t>
            </a:r>
            <a:r>
              <a:rPr b="0" i="0" lang="es-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aquests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passos a un projecte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d'investigació propi.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44d9d5a90c_0_18"/>
          <p:cNvSpPr/>
          <p:nvPr/>
        </p:nvSpPr>
        <p:spPr>
          <a:xfrm>
            <a:off x="656185" y="2776131"/>
            <a:ext cx="2385517" cy="765810"/>
          </a:xfrm>
          <a:custGeom>
            <a:rect b="b" l="l" r="r" t="t"/>
            <a:pathLst>
              <a:path extrusionOk="0" h="765810" w="2385517">
                <a:moveTo>
                  <a:pt x="17696" y="21961"/>
                </a:moveTo>
                <a:cubicBezTo>
                  <a:pt x="41016" y="-28280"/>
                  <a:pt x="2262719" y="14491"/>
                  <a:pt x="2366858" y="21961"/>
                </a:cubicBezTo>
                <a:cubicBezTo>
                  <a:pt x="2404871" y="95665"/>
                  <a:pt x="2351688" y="511951"/>
                  <a:pt x="2366858" y="755260"/>
                </a:cubicBezTo>
                <a:cubicBezTo>
                  <a:pt x="1552926" y="793483"/>
                  <a:pt x="505604" y="776857"/>
                  <a:pt x="37886" y="757836"/>
                </a:cubicBezTo>
                <a:cubicBezTo>
                  <a:pt x="30229" y="509214"/>
                  <a:pt x="4851" y="298006"/>
                  <a:pt x="17696" y="2196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g344d9d5a90c_0_18"/>
          <p:cNvSpPr/>
          <p:nvPr/>
        </p:nvSpPr>
        <p:spPr>
          <a:xfrm>
            <a:off x="773087" y="1787204"/>
            <a:ext cx="2722037" cy="608377"/>
          </a:xfrm>
          <a:custGeom>
            <a:rect b="b" l="l" r="r" t="t"/>
            <a:pathLst>
              <a:path extrusionOk="0" h="608377" w="2722037">
                <a:moveTo>
                  <a:pt x="20192" y="17446"/>
                </a:moveTo>
                <a:cubicBezTo>
                  <a:pt x="44324" y="-26230"/>
                  <a:pt x="2571410" y="16437"/>
                  <a:pt x="2700746" y="17446"/>
                </a:cubicBezTo>
                <a:cubicBezTo>
                  <a:pt x="2742831" y="76373"/>
                  <a:pt x="2715752" y="406067"/>
                  <a:pt x="2700746" y="599996"/>
                </a:cubicBezTo>
                <a:cubicBezTo>
                  <a:pt x="1793034" y="618749"/>
                  <a:pt x="576119" y="624059"/>
                  <a:pt x="43231" y="602042"/>
                </a:cubicBezTo>
                <a:cubicBezTo>
                  <a:pt x="20760" y="395564"/>
                  <a:pt x="-14993" y="232980"/>
                  <a:pt x="20192" y="17446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g344d9d5a90c_0_18"/>
          <p:cNvSpPr/>
          <p:nvPr/>
        </p:nvSpPr>
        <p:spPr>
          <a:xfrm>
            <a:off x="4998962" y="1605614"/>
            <a:ext cx="3506054" cy="628123"/>
          </a:xfrm>
          <a:custGeom>
            <a:rect b="b" l="l" r="r" t="t"/>
            <a:pathLst>
              <a:path extrusionOk="0" h="628123" w="3506054">
                <a:moveTo>
                  <a:pt x="26008" y="18012"/>
                </a:moveTo>
                <a:cubicBezTo>
                  <a:pt x="60488" y="-27257"/>
                  <a:pt x="3315484" y="17513"/>
                  <a:pt x="3478631" y="18012"/>
                </a:cubicBezTo>
                <a:cubicBezTo>
                  <a:pt x="3535317" y="79847"/>
                  <a:pt x="3478547" y="419930"/>
                  <a:pt x="3478631" y="619470"/>
                </a:cubicBezTo>
                <a:cubicBezTo>
                  <a:pt x="1888100" y="755051"/>
                  <a:pt x="1005992" y="463800"/>
                  <a:pt x="55682" y="621582"/>
                </a:cubicBezTo>
                <a:cubicBezTo>
                  <a:pt x="36911" y="410827"/>
                  <a:pt x="-32566" y="236790"/>
                  <a:pt x="26008" y="18012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g344d9d5a90c_0_18"/>
          <p:cNvSpPr/>
          <p:nvPr/>
        </p:nvSpPr>
        <p:spPr>
          <a:xfrm>
            <a:off x="5950123" y="3588835"/>
            <a:ext cx="2358826" cy="765810"/>
          </a:xfrm>
          <a:custGeom>
            <a:rect b="b" l="l" r="r" t="t"/>
            <a:pathLst>
              <a:path extrusionOk="0" h="765810" w="2358826">
                <a:moveTo>
                  <a:pt x="17498" y="21961"/>
                </a:moveTo>
                <a:cubicBezTo>
                  <a:pt x="35760" y="-31167"/>
                  <a:pt x="2234437" y="15572"/>
                  <a:pt x="2340376" y="21961"/>
                </a:cubicBezTo>
                <a:cubicBezTo>
                  <a:pt x="2394444" y="99114"/>
                  <a:pt x="2314073" y="512298"/>
                  <a:pt x="2340376" y="755260"/>
                </a:cubicBezTo>
                <a:cubicBezTo>
                  <a:pt x="1513897" y="814340"/>
                  <a:pt x="496447" y="796126"/>
                  <a:pt x="37462" y="757836"/>
                </a:cubicBezTo>
                <a:cubicBezTo>
                  <a:pt x="2962" y="494527"/>
                  <a:pt x="-28664" y="281824"/>
                  <a:pt x="17498" y="2196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g344d9d5a90c_0_18"/>
          <p:cNvSpPr txBox="1"/>
          <p:nvPr>
            <p:ph idx="4294967295" type="title"/>
          </p:nvPr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-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Objectius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344d9d5a90c_0_18"/>
          <p:cNvSpPr txBox="1"/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Forma&#10;&#10;El contenido generado por IA puede ser incorrecto." id="157" name="Google Shape;157;g344d9d5a90c_0_18"/>
          <p:cNvPicPr preferRelativeResize="0"/>
          <p:nvPr/>
        </p:nvPicPr>
        <p:blipFill rotWithShape="1">
          <a:blip r:embed="rId3">
            <a:alphaModFix/>
          </a:blip>
          <a:srcRect b="0" l="0" r="49974" t="0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344d9d5a90c_0_18"/>
          <p:cNvSpPr txBox="1"/>
          <p:nvPr/>
        </p:nvSpPr>
        <p:spPr>
          <a:xfrm>
            <a:off x="3410878" y="1706317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g344d9d5a90c_0_18"/>
          <p:cNvSpPr txBox="1"/>
          <p:nvPr/>
        </p:nvSpPr>
        <p:spPr>
          <a:xfrm>
            <a:off x="2906514" y="267294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g344d9d5a90c_0_18"/>
          <p:cNvSpPr txBox="1"/>
          <p:nvPr/>
        </p:nvSpPr>
        <p:spPr>
          <a:xfrm>
            <a:off x="4304505" y="1454260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g344d9d5a90c_0_18"/>
          <p:cNvSpPr txBox="1"/>
          <p:nvPr/>
        </p:nvSpPr>
        <p:spPr>
          <a:xfrm>
            <a:off x="5020365" y="2452113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g344d9d5a90c_0_18"/>
          <p:cNvSpPr txBox="1"/>
          <p:nvPr/>
        </p:nvSpPr>
        <p:spPr>
          <a:xfrm>
            <a:off x="5371864" y="347338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1" i="0" lang="es-ES" sz="4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g344d9d5a90c_0_1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44d9d5a90c_0_40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g344d9d5a90c_0_40"/>
          <p:cNvSpPr txBox="1"/>
          <p:nvPr/>
        </p:nvSpPr>
        <p:spPr>
          <a:xfrm>
            <a:off x="539750" y="1467450"/>
            <a:ext cx="3702000" cy="28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I: La ciència per a millorar el nostre entorn</a:t>
            </a:r>
            <a:b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Ciència i Tecnologia</a:t>
            </a:r>
            <a:b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importància de la ciència i la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	tecnologia</a:t>
            </a:r>
            <a:b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1.1.2. Definicions</a:t>
            </a:r>
            <a:b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Comprendre el nostre entorn</a:t>
            </a:r>
            <a:b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realitat és complexa</a:t>
            </a:r>
            <a:b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Col·lisió d'interessos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1.3.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b="0" i="1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II: L'activitat científica</a:t>
            </a:r>
            <a:endParaRPr b="0" i="0" sz="12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L'activitat científica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desenvolupament (I+D)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Tipus d'investigació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b="0" i="1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344d9d5a90c_0_40"/>
          <p:cNvSpPr txBox="1"/>
          <p:nvPr/>
        </p:nvSpPr>
        <p:spPr>
          <a:xfrm>
            <a:off x="539750" y="903892"/>
            <a:ext cx="8096400" cy="52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Sumari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344d9d5a90c_0_40"/>
          <p:cNvSpPr txBox="1"/>
          <p:nvPr/>
        </p:nvSpPr>
        <p:spPr>
          <a:xfrm>
            <a:off x="4933950" y="1468071"/>
            <a:ext cx="3702000" cy="33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III: El mètode científic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mètode científic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Què és el mètode científic?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Limitacions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Esquema del mètode científic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3.3.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b="0" i="1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14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IV: Aplicar el mètode científic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(opcional)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Aplicar el mètode científic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b="0" i="1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V: Kit</a:t>
            </a:r>
            <a:r>
              <a:rPr b="0" i="1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Pòster Mètode científic i Tècniques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d'investigació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5.2.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Viabilitat del projecte d'investigació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-ES" sz="1200" u="none" cap="none" strike="noStrik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5.3.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Memòria del projecte d'investigació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360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344d9d5a90c_0_4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344d9d5a90c_0_40"/>
          <p:cNvSpPr txBox="1"/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44d9d5a90c_0_108"/>
          <p:cNvSpPr/>
          <p:nvPr/>
        </p:nvSpPr>
        <p:spPr>
          <a:xfrm rot="10800000">
            <a:off x="4879142" y="4217677"/>
            <a:ext cx="3725107" cy="325015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344d9d5a90c_0_108"/>
          <p:cNvSpPr txBox="1"/>
          <p:nvPr/>
        </p:nvSpPr>
        <p:spPr>
          <a:xfrm>
            <a:off x="539750" y="900113"/>
            <a:ext cx="8096400" cy="3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ES" sz="18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s-ES" sz="3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808037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80803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2.2. 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80803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g344d9d5a90c_0_108"/>
          <p:cNvSpPr txBox="1"/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344d9d5a90c_0_108"/>
          <p:cNvSpPr/>
          <p:nvPr/>
        </p:nvSpPr>
        <p:spPr>
          <a:xfrm flipH="1">
            <a:off x="4211048" y="2763604"/>
            <a:ext cx="2857500" cy="1631400"/>
          </a:xfrm>
          <a:prstGeom prst="wedgeEllipseCallout">
            <a:avLst>
              <a:gd fmla="val -62270" name="adj1"/>
              <a:gd fmla="val -53497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g344d9d5a90c_0_108"/>
          <p:cNvSpPr txBox="1"/>
          <p:nvPr/>
        </p:nvSpPr>
        <p:spPr>
          <a:xfrm>
            <a:off x="4295803" y="3035845"/>
            <a:ext cx="2688000" cy="10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aquest taller ens endinsarem en la ciència i la tecnologia i aprendrem com les podem aprofitar per a solucionar problemes que detectem en el nostre entorn.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" name="Google Shape;183;g344d9d5a90c_0_108"/>
          <p:cNvGrpSpPr/>
          <p:nvPr/>
        </p:nvGrpSpPr>
        <p:grpSpPr>
          <a:xfrm>
            <a:off x="7421704" y="2203667"/>
            <a:ext cx="908475" cy="2176170"/>
            <a:chOff x="1615091" y="507815"/>
            <a:chExt cx="989948" cy="2371331"/>
          </a:xfrm>
        </p:grpSpPr>
        <p:sp>
          <p:nvSpPr>
            <p:cNvPr id="184" name="Google Shape;184;g344d9d5a90c_0_108"/>
            <p:cNvSpPr/>
            <p:nvPr/>
          </p:nvSpPr>
          <p:spPr>
            <a:xfrm>
              <a:off x="1835408" y="1263883"/>
              <a:ext cx="507844" cy="1078049"/>
            </a:xfrm>
            <a:custGeom>
              <a:rect b="b" l="l" r="r" t="t"/>
              <a:pathLst>
                <a:path extrusionOk="0" h="1078049" w="507844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g344d9d5a90c_0_108"/>
            <p:cNvSpPr/>
            <p:nvPr/>
          </p:nvSpPr>
          <p:spPr>
            <a:xfrm flipH="1" rot="10800000">
              <a:off x="1786911" y="589304"/>
              <a:ext cx="616497" cy="678217"/>
            </a:xfrm>
            <a:custGeom>
              <a:rect b="b" l="l" r="r" t="t"/>
              <a:pathLst>
                <a:path extrusionOk="0" h="678217" w="616497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g344d9d5a90c_0_108"/>
            <p:cNvSpPr/>
            <p:nvPr/>
          </p:nvSpPr>
          <p:spPr>
            <a:xfrm flipH="1" rot="10800000">
              <a:off x="1839201" y="2648192"/>
              <a:ext cx="198274" cy="230954"/>
            </a:xfrm>
            <a:custGeom>
              <a:rect b="b" l="l" r="r" t="t"/>
              <a:pathLst>
                <a:path extrusionOk="0" h="230954" w="198274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g344d9d5a90c_0_108"/>
            <p:cNvSpPr/>
            <p:nvPr/>
          </p:nvSpPr>
          <p:spPr>
            <a:xfrm flipH="1" rot="10800000">
              <a:off x="1984145" y="2341478"/>
              <a:ext cx="26460" cy="336480"/>
            </a:xfrm>
            <a:custGeom>
              <a:rect b="b" l="l" r="r" t="t"/>
              <a:pathLst>
                <a:path extrusionOk="0" h="336480" w="2646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g344d9d5a90c_0_108"/>
            <p:cNvSpPr/>
            <p:nvPr/>
          </p:nvSpPr>
          <p:spPr>
            <a:xfrm flipH="1" rot="10800000">
              <a:off x="2128948" y="2331598"/>
              <a:ext cx="14052" cy="324314"/>
            </a:xfrm>
            <a:custGeom>
              <a:rect b="b" l="l" r="r" t="t"/>
              <a:pathLst>
                <a:path extrusionOk="0" h="324314" w="14052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g344d9d5a90c_0_108"/>
            <p:cNvSpPr/>
            <p:nvPr/>
          </p:nvSpPr>
          <p:spPr>
            <a:xfrm flipH="1" rot="10800000">
              <a:off x="2120885" y="2623401"/>
              <a:ext cx="183310" cy="242306"/>
            </a:xfrm>
            <a:custGeom>
              <a:rect b="b" l="l" r="r" t="t"/>
              <a:pathLst>
                <a:path extrusionOk="0" h="242306" w="18331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g344d9d5a90c_0_108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g344d9d5a90c_0_108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A7A7D4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g344d9d5a90c_0_108"/>
            <p:cNvSpPr/>
            <p:nvPr/>
          </p:nvSpPr>
          <p:spPr>
            <a:xfrm flipH="1" rot="10800000">
              <a:off x="2169585" y="886831"/>
              <a:ext cx="45024" cy="52615"/>
            </a:xfrm>
            <a:custGeom>
              <a:rect b="b" l="l" r="r" t="t"/>
              <a:pathLst>
                <a:path extrusionOk="0" h="52615" w="45024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g344d9d5a90c_0_108"/>
            <p:cNvSpPr/>
            <p:nvPr/>
          </p:nvSpPr>
          <p:spPr>
            <a:xfrm flipH="1" rot="10800000">
              <a:off x="2009117" y="856304"/>
              <a:ext cx="37340" cy="61056"/>
            </a:xfrm>
            <a:custGeom>
              <a:rect b="b" l="l" r="r" t="t"/>
              <a:pathLst>
                <a:path extrusionOk="0" h="61056" w="3734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g344d9d5a90c_0_108"/>
            <p:cNvSpPr/>
            <p:nvPr/>
          </p:nvSpPr>
          <p:spPr>
            <a:xfrm flipH="1" rot="10800000">
              <a:off x="1996727" y="856894"/>
              <a:ext cx="52252" cy="61056"/>
            </a:xfrm>
            <a:custGeom>
              <a:rect b="b" l="l" r="r" t="t"/>
              <a:pathLst>
                <a:path extrusionOk="0" h="61056" w="52252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95" name="Google Shape;195;g344d9d5a90c_0_108"/>
            <p:cNvGrpSpPr/>
            <p:nvPr/>
          </p:nvGrpSpPr>
          <p:grpSpPr>
            <a:xfrm>
              <a:off x="1996972" y="1743159"/>
              <a:ext cx="272536" cy="281220"/>
              <a:chOff x="1996972" y="1743159"/>
              <a:chExt cx="272536" cy="281220"/>
            </a:xfrm>
          </p:grpSpPr>
          <p:sp>
            <p:nvSpPr>
              <p:cNvPr id="196" name="Google Shape;196;g344d9d5a90c_0_108"/>
              <p:cNvSpPr/>
              <p:nvPr/>
            </p:nvSpPr>
            <p:spPr>
              <a:xfrm flipH="1" rot="-1084339">
                <a:off x="2026834" y="1770584"/>
                <a:ext cx="212811" cy="226370"/>
              </a:xfrm>
              <a:custGeom>
                <a:rect b="b" l="l" r="r" t="t"/>
                <a:pathLst>
                  <a:path extrusionOk="0" h="226529" w="21296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197;g344d9d5a90c_0_108"/>
              <p:cNvSpPr/>
              <p:nvPr/>
            </p:nvSpPr>
            <p:spPr>
              <a:xfrm flipH="1" rot="-1084339">
                <a:off x="2105161" y="1759676"/>
                <a:ext cx="120655" cy="152201"/>
              </a:xfrm>
              <a:custGeom>
                <a:rect b="b" l="l" r="r" t="t"/>
                <a:pathLst>
                  <a:path extrusionOk="0" h="152308" w="12074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198;g344d9d5a90c_0_108"/>
              <p:cNvSpPr/>
              <p:nvPr/>
            </p:nvSpPr>
            <p:spPr>
              <a:xfrm flipH="1" rot="-1084339">
                <a:off x="2049425" y="1918047"/>
                <a:ext cx="88625" cy="93370"/>
              </a:xfrm>
              <a:custGeom>
                <a:rect b="b" l="l" r="r" t="t"/>
                <a:pathLst>
                  <a:path extrusionOk="0" h="93435" w="88687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199;g344d9d5a90c_0_108"/>
              <p:cNvSpPr/>
              <p:nvPr/>
            </p:nvSpPr>
            <p:spPr>
              <a:xfrm flipH="1" rot="-1084339">
                <a:off x="2113770" y="1879912"/>
                <a:ext cx="28739" cy="42639"/>
              </a:xfrm>
              <a:custGeom>
                <a:rect b="b" l="l" r="r" t="t"/>
                <a:pathLst>
                  <a:path extrusionOk="0" h="42669" w="28759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200;g344d9d5a90c_0_108"/>
              <p:cNvSpPr/>
              <p:nvPr/>
            </p:nvSpPr>
            <p:spPr>
              <a:xfrm rot="9715661">
                <a:off x="2123679" y="1781978"/>
                <a:ext cx="85654" cy="108526"/>
              </a:xfrm>
              <a:custGeom>
                <a:rect b="b" l="l" r="r" t="t"/>
                <a:pathLst>
                  <a:path extrusionOk="0" h="108602" w="85714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g344d9d5a90c_0_108"/>
              <p:cNvSpPr/>
              <p:nvPr/>
            </p:nvSpPr>
            <p:spPr>
              <a:xfrm flipH="1" rot="-1084339">
                <a:off x="2123627" y="1781917"/>
                <a:ext cx="85631" cy="108530"/>
              </a:xfrm>
              <a:custGeom>
                <a:rect b="b" l="l" r="r" t="t"/>
                <a:pathLst>
                  <a:path extrusionOk="0" h="108606" w="85691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cap="flat" cmpd="sng" w="1572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2" name="Google Shape;202;g344d9d5a90c_0_108"/>
            <p:cNvSpPr/>
            <p:nvPr/>
          </p:nvSpPr>
          <p:spPr>
            <a:xfrm flipH="1" rot="10800000">
              <a:off x="1946526" y="1978066"/>
              <a:ext cx="238324" cy="141114"/>
            </a:xfrm>
            <a:custGeom>
              <a:rect b="b" l="l" r="r" t="t"/>
              <a:pathLst>
                <a:path extrusionOk="0" h="141114" w="238324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25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g344d9d5a90c_0_108"/>
            <p:cNvSpPr/>
            <p:nvPr/>
          </p:nvSpPr>
          <p:spPr>
            <a:xfrm flipH="1" rot="10800000">
              <a:off x="1994869" y="1023875"/>
              <a:ext cx="216386" cy="143266"/>
            </a:xfrm>
            <a:custGeom>
              <a:rect b="b" l="l" r="r" t="t"/>
              <a:pathLst>
                <a:path extrusionOk="0" h="143266" w="216386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cap="flat" cmpd="sng" w="165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g344d9d5a90c_0_108"/>
            <p:cNvSpPr/>
            <p:nvPr/>
          </p:nvSpPr>
          <p:spPr>
            <a:xfrm>
              <a:off x="1730444" y="507815"/>
              <a:ext cx="714299" cy="910217"/>
            </a:xfrm>
            <a:custGeom>
              <a:rect b="b" l="l" r="r" t="t"/>
              <a:pathLst>
                <a:path extrusionOk="0" h="910217" w="714299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5" name="Google Shape;205;g344d9d5a90c_0_108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206" name="Google Shape;206;g344d9d5a90c_0_108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7" name="Google Shape;207;g344d9d5a90c_0_10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8" name="Google Shape;208;g344d9d5a90c_0_108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9" name="Google Shape;209;g344d9d5a90c_0_108"/>
            <p:cNvGrpSpPr/>
            <p:nvPr/>
          </p:nvGrpSpPr>
          <p:grpSpPr>
            <a:xfrm flipH="1" rot="553949">
              <a:off x="1647504" y="1403909"/>
              <a:ext cx="286368" cy="427169"/>
              <a:chOff x="2209552" y="1288662"/>
              <a:chExt cx="375676" cy="427149"/>
            </a:xfrm>
          </p:grpSpPr>
          <p:sp>
            <p:nvSpPr>
              <p:cNvPr id="210" name="Google Shape;210;g344d9d5a90c_0_108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" name="Google Shape;211;g344d9d5a90c_0_10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" name="Google Shape;212;g344d9d5a90c_0_108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13" name="Google Shape;213;g344d9d5a90c_0_10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6"/>
          <p:cNvSpPr/>
          <p:nvPr/>
        </p:nvSpPr>
        <p:spPr>
          <a:xfrm>
            <a:off x="3321944" y="4004150"/>
            <a:ext cx="1908892" cy="428170"/>
          </a:xfrm>
          <a:custGeom>
            <a:rect b="b" l="l" r="r" t="t"/>
            <a:pathLst>
              <a:path extrusionOk="0" h="428170" w="1908892">
                <a:moveTo>
                  <a:pt x="14160" y="12278"/>
                </a:moveTo>
                <a:cubicBezTo>
                  <a:pt x="35488" y="-15721"/>
                  <a:pt x="1806878" y="10192"/>
                  <a:pt x="1893961" y="12278"/>
                </a:cubicBezTo>
                <a:cubicBezTo>
                  <a:pt x="1937286" y="56653"/>
                  <a:pt x="1886385" y="286362"/>
                  <a:pt x="1893961" y="422271"/>
                </a:cubicBezTo>
                <a:cubicBezTo>
                  <a:pt x="1244918" y="447643"/>
                  <a:pt x="394782" y="490220"/>
                  <a:pt x="30316" y="423711"/>
                </a:cubicBezTo>
                <a:cubicBezTo>
                  <a:pt x="23644" y="283397"/>
                  <a:pt x="-16405" y="161130"/>
                  <a:pt x="14160" y="12278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6"/>
          <p:cNvSpPr/>
          <p:nvPr/>
        </p:nvSpPr>
        <p:spPr>
          <a:xfrm>
            <a:off x="2330332" y="1728309"/>
            <a:ext cx="1167096" cy="608377"/>
          </a:xfrm>
          <a:custGeom>
            <a:rect b="b" l="l" r="r" t="t"/>
            <a:pathLst>
              <a:path extrusionOk="0" h="608377" w="1167096">
                <a:moveTo>
                  <a:pt x="8657" y="17446"/>
                </a:moveTo>
                <a:cubicBezTo>
                  <a:pt x="21978" y="-19319"/>
                  <a:pt x="1105959" y="11044"/>
                  <a:pt x="1157967" y="17446"/>
                </a:cubicBezTo>
                <a:cubicBezTo>
                  <a:pt x="1196827" y="79696"/>
                  <a:pt x="1144262" y="406562"/>
                  <a:pt x="1157967" y="599996"/>
                </a:cubicBezTo>
                <a:cubicBezTo>
                  <a:pt x="769038" y="613433"/>
                  <a:pt x="244100" y="633052"/>
                  <a:pt x="18535" y="602042"/>
                </a:cubicBezTo>
                <a:cubicBezTo>
                  <a:pt x="6587" y="401322"/>
                  <a:pt x="11331" y="235699"/>
                  <a:pt x="8657" y="17446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6"/>
          <p:cNvSpPr/>
          <p:nvPr/>
        </p:nvSpPr>
        <p:spPr>
          <a:xfrm>
            <a:off x="5297614" y="1762561"/>
            <a:ext cx="1316535" cy="557159"/>
          </a:xfrm>
          <a:custGeom>
            <a:rect b="b" l="l" r="r" t="t"/>
            <a:pathLst>
              <a:path extrusionOk="0" h="557159" w="1316535">
                <a:moveTo>
                  <a:pt x="9766" y="15977"/>
                </a:moveTo>
                <a:cubicBezTo>
                  <a:pt x="25185" y="-17870"/>
                  <a:pt x="1243897" y="11871"/>
                  <a:pt x="1306237" y="15977"/>
                </a:cubicBezTo>
                <a:cubicBezTo>
                  <a:pt x="1336949" y="71322"/>
                  <a:pt x="1294250" y="372383"/>
                  <a:pt x="1306237" y="549483"/>
                </a:cubicBezTo>
                <a:cubicBezTo>
                  <a:pt x="855570" y="574200"/>
                  <a:pt x="271434" y="605988"/>
                  <a:pt x="20909" y="551357"/>
                </a:cubicBezTo>
                <a:cubicBezTo>
                  <a:pt x="12252" y="368786"/>
                  <a:pt x="3084" y="213942"/>
                  <a:pt x="9766" y="15977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6"/>
          <p:cNvSpPr/>
          <p:nvPr/>
        </p:nvSpPr>
        <p:spPr>
          <a:xfrm>
            <a:off x="2293625" y="2955832"/>
            <a:ext cx="1445021" cy="406800"/>
          </a:xfrm>
          <a:prstGeom prst="homePlate">
            <a:avLst>
              <a:gd fmla="val 50000" name="adj"/>
            </a:avLst>
          </a:prstGeom>
          <a:solidFill>
            <a:srgbClr val="980000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875" lIns="121875" spcFirstLastPara="1" rIns="121875" wrap="square" tIns="1218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6"/>
          <p:cNvSpPr txBox="1"/>
          <p:nvPr>
            <p:ph idx="4294967295" type="body"/>
          </p:nvPr>
        </p:nvSpPr>
        <p:spPr>
          <a:xfrm>
            <a:off x="2401545" y="2906482"/>
            <a:ext cx="920399" cy="47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 min.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" name="Google Shape;224;p6"/>
          <p:cNvCxnSpPr/>
          <p:nvPr/>
        </p:nvCxnSpPr>
        <p:spPr>
          <a:xfrm>
            <a:off x="2885624" y="2447703"/>
            <a:ext cx="0" cy="5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5" name="Google Shape;225;p6"/>
          <p:cNvSpPr/>
          <p:nvPr/>
        </p:nvSpPr>
        <p:spPr>
          <a:xfrm>
            <a:off x="2786162" y="2408747"/>
            <a:ext cx="198900" cy="19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6"/>
          <p:cNvSpPr txBox="1"/>
          <p:nvPr>
            <p:ph idx="4294967295" type="body"/>
          </p:nvPr>
        </p:nvSpPr>
        <p:spPr>
          <a:xfrm>
            <a:off x="2330917" y="1721000"/>
            <a:ext cx="1121164" cy="6383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Rompre el glaç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6"/>
          <p:cNvSpPr/>
          <p:nvPr/>
        </p:nvSpPr>
        <p:spPr>
          <a:xfrm>
            <a:off x="3342471" y="2955832"/>
            <a:ext cx="2051100" cy="406800"/>
          </a:xfrm>
          <a:prstGeom prst="chevron">
            <a:avLst>
              <a:gd fmla="val 50000" name="adj"/>
            </a:avLst>
          </a:prstGeom>
          <a:solidFill>
            <a:srgbClr val="980000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875" lIns="121875" spcFirstLastPara="1" rIns="121875" wrap="square" tIns="1218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6"/>
          <p:cNvSpPr txBox="1"/>
          <p:nvPr>
            <p:ph idx="4294967295" type="body"/>
          </p:nvPr>
        </p:nvSpPr>
        <p:spPr>
          <a:xfrm>
            <a:off x="3651739" y="2906482"/>
            <a:ext cx="13155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35 min.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9" name="Google Shape;229;p6"/>
          <p:cNvCxnSpPr/>
          <p:nvPr/>
        </p:nvCxnSpPr>
        <p:spPr>
          <a:xfrm rot="10800000">
            <a:off x="4185896" y="3356490"/>
            <a:ext cx="0" cy="5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0" name="Google Shape;230;p6"/>
          <p:cNvSpPr/>
          <p:nvPr/>
        </p:nvSpPr>
        <p:spPr>
          <a:xfrm flipH="1" rot="10800000">
            <a:off x="4086433" y="3751246"/>
            <a:ext cx="198900" cy="19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6"/>
          <p:cNvSpPr txBox="1"/>
          <p:nvPr>
            <p:ph idx="4294967295" type="body"/>
          </p:nvPr>
        </p:nvSpPr>
        <p:spPr>
          <a:xfrm>
            <a:off x="3179736" y="4004149"/>
            <a:ext cx="2051100" cy="4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6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Temporització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6"/>
          <p:cNvSpPr/>
          <p:nvPr/>
        </p:nvSpPr>
        <p:spPr>
          <a:xfrm>
            <a:off x="5036000" y="2951164"/>
            <a:ext cx="1897060" cy="406800"/>
          </a:xfrm>
          <a:prstGeom prst="chevron">
            <a:avLst>
              <a:gd fmla="val 50000" name="adj"/>
            </a:avLst>
          </a:prstGeom>
          <a:solidFill>
            <a:srgbClr val="980000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875" lIns="121875" spcFirstLastPara="1" rIns="121875" wrap="square" tIns="1218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6"/>
          <p:cNvSpPr txBox="1"/>
          <p:nvPr/>
        </p:nvSpPr>
        <p:spPr>
          <a:xfrm>
            <a:off x="5331781" y="2901814"/>
            <a:ext cx="1315500" cy="47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15 min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5" name="Google Shape;235;p6"/>
          <p:cNvCxnSpPr/>
          <p:nvPr/>
        </p:nvCxnSpPr>
        <p:spPr>
          <a:xfrm>
            <a:off x="5930052" y="2443035"/>
            <a:ext cx="0" cy="5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6" name="Google Shape;236;p6"/>
          <p:cNvSpPr/>
          <p:nvPr/>
        </p:nvSpPr>
        <p:spPr>
          <a:xfrm>
            <a:off x="5830589" y="2404079"/>
            <a:ext cx="198900" cy="19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6"/>
          <p:cNvSpPr txBox="1"/>
          <p:nvPr/>
        </p:nvSpPr>
        <p:spPr>
          <a:xfrm>
            <a:off x="5056391" y="1721000"/>
            <a:ext cx="1676047" cy="63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27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b="0" i="0" lang="es-ES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6"/>
          <p:cNvSpPr txBox="1"/>
          <p:nvPr/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7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7"/>
          <p:cNvSpPr txBox="1"/>
          <p:nvPr>
            <p:ph idx="4294967295" type="body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La diapositiva següent serveix per a posar en comú la tasca proposada a la sessió anterior i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introduir el que es treballarà en aquesta sessió. Encara que s'hi mostre un exemple, es recomana deixar entre 10-15 minuts perquè l'alumnat compartisca les seues idees. A continuació, es comença amb el contingut de la sessió.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7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Quins problemes has observat al teu entorn?</a:t>
            </a:r>
            <a:endParaRPr b="0" i="0" sz="20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7"/>
          <p:cNvSpPr txBox="1"/>
          <p:nvPr/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8"/>
          <p:cNvSpPr/>
          <p:nvPr/>
        </p:nvSpPr>
        <p:spPr>
          <a:xfrm>
            <a:off x="127844" y="675965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8"/>
          <p:cNvSpPr/>
          <p:nvPr/>
        </p:nvSpPr>
        <p:spPr>
          <a:xfrm>
            <a:off x="987102" y="3837681"/>
            <a:ext cx="7329961" cy="1001289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8"/>
          <p:cNvSpPr/>
          <p:nvPr/>
        </p:nvSpPr>
        <p:spPr>
          <a:xfrm flipH="1">
            <a:off x="405186" y="1483099"/>
            <a:ext cx="2089437" cy="1576416"/>
          </a:xfrm>
          <a:prstGeom prst="wedgeEllipseCallout">
            <a:avLst>
              <a:gd fmla="val -67707" name="adj1"/>
              <a:gd fmla="val 50545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8"/>
          <p:cNvSpPr txBox="1"/>
          <p:nvPr>
            <p:ph idx="4294967295" type="body"/>
          </p:nvPr>
        </p:nvSpPr>
        <p:spPr>
          <a:xfrm>
            <a:off x="413028" y="1542337"/>
            <a:ext cx="2073023" cy="14964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Bé, sí.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 he observat que les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bosses de les papereres se'n volen quan hi ha </a:t>
            </a:r>
            <a:b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vent itot el fem </a:t>
            </a:r>
            <a:b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 n’ix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8"/>
          <p:cNvSpPr/>
          <p:nvPr/>
        </p:nvSpPr>
        <p:spPr>
          <a:xfrm flipH="1" rot="-332261">
            <a:off x="6613341" y="876073"/>
            <a:ext cx="2089602" cy="1611068"/>
          </a:xfrm>
          <a:prstGeom prst="wedgeEllipseCallout">
            <a:avLst>
              <a:gd fmla="val 21667" name="adj1"/>
              <a:gd fmla="val 60796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6646545" y="918241"/>
            <a:ext cx="2065025" cy="19982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Hola!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Heu observat amb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atenció el vostre entorn? Quins problemas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hi heu detectat? Hi heu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pensat solucions?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8"/>
          <p:cNvSpPr/>
          <p:nvPr/>
        </p:nvSpPr>
        <p:spPr>
          <a:xfrm flipH="1">
            <a:off x="2750655" y="1375445"/>
            <a:ext cx="2542939" cy="1310796"/>
          </a:xfrm>
          <a:prstGeom prst="wedgeEllipseCallout">
            <a:avLst>
              <a:gd fmla="val 27425" name="adj1"/>
              <a:gd fmla="val 83228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8"/>
          <p:cNvSpPr txBox="1"/>
          <p:nvPr/>
        </p:nvSpPr>
        <p:spPr>
          <a:xfrm>
            <a:off x="2843393" y="1478513"/>
            <a:ext cx="2316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Una alternativa seria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 posar-hi bossa, però seria difícil arreplegar el fem i netejar la paperera per dins. I faria mala olor.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8"/>
          <p:cNvSpPr/>
          <p:nvPr/>
        </p:nvSpPr>
        <p:spPr>
          <a:xfrm flipH="1">
            <a:off x="4725603" y="2300025"/>
            <a:ext cx="1778116" cy="2479916"/>
          </a:xfrm>
          <a:prstGeom prst="wedgeEllipseCallout">
            <a:avLst>
              <a:gd fmla="val 120036" name="adj1"/>
              <a:gd fmla="val -6219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"/>
          <p:cNvSpPr txBox="1"/>
          <p:nvPr/>
        </p:nvSpPr>
        <p:spPr>
          <a:xfrm>
            <a:off x="4868429" y="2381117"/>
            <a:ext cx="1582717" cy="19882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Una altra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possibilitat  pot ser posar-hi tapa, però hi haurà gent que, per no obrir-la, no llance el fem. També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pot ser perillós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a xiquets. I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més car.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8"/>
          <p:cNvSpPr txBox="1"/>
          <p:nvPr/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4" name="Google Shape;264;p8"/>
          <p:cNvGrpSpPr/>
          <p:nvPr/>
        </p:nvGrpSpPr>
        <p:grpSpPr>
          <a:xfrm flipH="1">
            <a:off x="3844457" y="3120712"/>
            <a:ext cx="663880" cy="1532594"/>
            <a:chOff x="3077675" y="861691"/>
            <a:chExt cx="736858" cy="1532594"/>
          </a:xfrm>
        </p:grpSpPr>
        <p:sp>
          <p:nvSpPr>
            <p:cNvPr id="265" name="Google Shape;265;p8"/>
            <p:cNvSpPr/>
            <p:nvPr/>
          </p:nvSpPr>
          <p:spPr>
            <a:xfrm flipH="1" rot="10800000">
              <a:off x="3389009" y="925830"/>
              <a:ext cx="228326" cy="157295"/>
            </a:xfrm>
            <a:custGeom>
              <a:rect b="b" l="l" r="r" t="t"/>
              <a:pathLst>
                <a:path extrusionOk="0" h="157295" w="228326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8"/>
            <p:cNvSpPr/>
            <p:nvPr/>
          </p:nvSpPr>
          <p:spPr>
            <a:xfrm flipH="1" rot="10800000">
              <a:off x="3077675" y="861691"/>
              <a:ext cx="736858" cy="1532594"/>
            </a:xfrm>
            <a:custGeom>
              <a:rect b="b" l="l" r="r" t="t"/>
              <a:pathLst>
                <a:path extrusionOk="0" h="1532594" w="736858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8"/>
            <p:cNvSpPr/>
            <p:nvPr/>
          </p:nvSpPr>
          <p:spPr>
            <a:xfrm flipH="1" rot="10800000">
              <a:off x="3304810" y="1790897"/>
              <a:ext cx="276251" cy="330827"/>
            </a:xfrm>
            <a:custGeom>
              <a:rect b="b" l="l" r="r" t="t"/>
              <a:pathLst>
                <a:path extrusionOk="0" h="330827" w="276251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8"/>
            <p:cNvSpPr/>
            <p:nvPr/>
          </p:nvSpPr>
          <p:spPr>
            <a:xfrm flipH="1" rot="10800000">
              <a:off x="3336511" y="1856135"/>
              <a:ext cx="206004" cy="196796"/>
            </a:xfrm>
            <a:custGeom>
              <a:rect b="b" l="l" r="r" t="t"/>
              <a:pathLst>
                <a:path extrusionOk="0" h="196796" w="206004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8"/>
            <p:cNvSpPr/>
            <p:nvPr/>
          </p:nvSpPr>
          <p:spPr>
            <a:xfrm flipH="1" rot="10800000">
              <a:off x="3226587" y="2206877"/>
              <a:ext cx="14152" cy="28115"/>
            </a:xfrm>
            <a:custGeom>
              <a:rect b="b" l="l" r="r" t="t"/>
              <a:pathLst>
                <a:path extrusionOk="0" h="28115" w="14152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FFDE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8"/>
            <p:cNvSpPr/>
            <p:nvPr/>
          </p:nvSpPr>
          <p:spPr>
            <a:xfrm flipH="1" rot="10800000">
              <a:off x="3209801" y="2131814"/>
              <a:ext cx="95792" cy="85169"/>
            </a:xfrm>
            <a:custGeom>
              <a:rect b="b" l="l" r="r" t="t"/>
              <a:pathLst>
                <a:path extrusionOk="0" h="85169" w="95792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cap="rnd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8"/>
            <p:cNvSpPr/>
            <p:nvPr/>
          </p:nvSpPr>
          <p:spPr>
            <a:xfrm flipH="1" rot="10800000">
              <a:off x="3526467" y="1319676"/>
              <a:ext cx="63218" cy="66240"/>
            </a:xfrm>
            <a:custGeom>
              <a:rect b="b" l="l" r="r" t="t"/>
              <a:pathLst>
                <a:path extrusionOk="0" h="66240" w="63218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8"/>
            <p:cNvSpPr/>
            <p:nvPr/>
          </p:nvSpPr>
          <p:spPr>
            <a:xfrm flipH="1" rot="10800000">
              <a:off x="3377893" y="1303544"/>
              <a:ext cx="46927" cy="77901"/>
            </a:xfrm>
            <a:custGeom>
              <a:rect b="b" l="l" r="r" t="t"/>
              <a:pathLst>
                <a:path extrusionOk="0" h="77901" w="46927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8"/>
            <p:cNvSpPr/>
            <p:nvPr/>
          </p:nvSpPr>
          <p:spPr>
            <a:xfrm flipH="1" rot="10800000">
              <a:off x="3561999" y="1763077"/>
              <a:ext cx="91606" cy="160457"/>
            </a:xfrm>
            <a:custGeom>
              <a:rect b="b" l="l" r="r" t="t"/>
              <a:pathLst>
                <a:path extrusionOk="0" h="160457" w="91606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8"/>
            <p:cNvSpPr/>
            <p:nvPr/>
          </p:nvSpPr>
          <p:spPr>
            <a:xfrm flipH="1" rot="10800000">
              <a:off x="3652756" y="1919882"/>
              <a:ext cx="44540" cy="190683"/>
            </a:xfrm>
            <a:custGeom>
              <a:rect b="b" l="l" r="r" t="t"/>
              <a:pathLst>
                <a:path extrusionOk="0" h="190683" w="4454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8"/>
            <p:cNvSpPr/>
            <p:nvPr/>
          </p:nvSpPr>
          <p:spPr>
            <a:xfrm flipH="1" rot="10800000">
              <a:off x="3663550" y="2110381"/>
              <a:ext cx="72032" cy="96688"/>
            </a:xfrm>
            <a:custGeom>
              <a:rect b="b" l="l" r="r" t="t"/>
              <a:pathLst>
                <a:path extrusionOk="0" h="96688" w="72032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cap="rnd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8"/>
            <p:cNvSpPr/>
            <p:nvPr/>
          </p:nvSpPr>
          <p:spPr>
            <a:xfrm flipH="1" rot="10800000">
              <a:off x="3216177" y="1767997"/>
              <a:ext cx="116129" cy="220248"/>
            </a:xfrm>
            <a:custGeom>
              <a:rect b="b" l="l" r="r" t="t"/>
              <a:pathLst>
                <a:path extrusionOk="0" h="220248" w="116129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8"/>
            <p:cNvSpPr/>
            <p:nvPr/>
          </p:nvSpPr>
          <p:spPr>
            <a:xfrm flipH="1" rot="10800000">
              <a:off x="3214558" y="1988235"/>
              <a:ext cx="1610" cy="153043"/>
            </a:xfrm>
            <a:custGeom>
              <a:rect b="b" l="l" r="r" t="t"/>
              <a:pathLst>
                <a:path extrusionOk="0" h="153043" w="161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8"/>
            <p:cNvSpPr/>
            <p:nvPr/>
          </p:nvSpPr>
          <p:spPr>
            <a:xfrm>
              <a:off x="3355638" y="1464970"/>
              <a:ext cx="226675" cy="255640"/>
            </a:xfrm>
            <a:custGeom>
              <a:rect b="b" l="l" r="r" t="t"/>
              <a:pathLst>
                <a:path extrusionOk="0" h="255640" w="226675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9" name="Google Shape;279;p8"/>
          <p:cNvGrpSpPr/>
          <p:nvPr/>
        </p:nvGrpSpPr>
        <p:grpSpPr>
          <a:xfrm flipH="1">
            <a:off x="1615900" y="3211141"/>
            <a:ext cx="746912" cy="1386575"/>
            <a:chOff x="2892615" y="3011549"/>
            <a:chExt cx="786759" cy="1386575"/>
          </a:xfrm>
        </p:grpSpPr>
        <p:sp>
          <p:nvSpPr>
            <p:cNvPr id="280" name="Google Shape;280;p8"/>
            <p:cNvSpPr/>
            <p:nvPr/>
          </p:nvSpPr>
          <p:spPr>
            <a:xfrm flipH="1" rot="10800000">
              <a:off x="2892615" y="3011549"/>
              <a:ext cx="786759" cy="1114503"/>
            </a:xfrm>
            <a:custGeom>
              <a:rect b="b" l="l" r="r" t="t"/>
              <a:pathLst>
                <a:path extrusionOk="0" h="1114503" w="786759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8"/>
            <p:cNvSpPr/>
            <p:nvPr/>
          </p:nvSpPr>
          <p:spPr>
            <a:xfrm flipH="1" rot="10800000">
              <a:off x="3233654" y="3654574"/>
              <a:ext cx="189268" cy="78410"/>
            </a:xfrm>
            <a:custGeom>
              <a:rect b="b" l="l" r="r" t="t"/>
              <a:pathLst>
                <a:path extrusionOk="0" h="78410" w="189268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8"/>
            <p:cNvSpPr/>
            <p:nvPr/>
          </p:nvSpPr>
          <p:spPr>
            <a:xfrm flipH="1" rot="10800000">
              <a:off x="3499415" y="3801527"/>
              <a:ext cx="137360" cy="136812"/>
            </a:xfrm>
            <a:custGeom>
              <a:rect b="b" l="l" r="r" t="t"/>
              <a:pathLst>
                <a:path extrusionOk="0" h="136812" w="13736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8"/>
            <p:cNvSpPr/>
            <p:nvPr/>
          </p:nvSpPr>
          <p:spPr>
            <a:xfrm flipH="1" rot="-1213155">
              <a:off x="3519813" y="3948452"/>
              <a:ext cx="142709" cy="72116"/>
            </a:xfrm>
            <a:custGeom>
              <a:rect b="b" l="l" r="r" t="t"/>
              <a:pathLst>
                <a:path extrusionOk="0" h="72116" w="142709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8"/>
            <p:cNvSpPr/>
            <p:nvPr/>
          </p:nvSpPr>
          <p:spPr>
            <a:xfrm flipH="1" rot="10800000">
              <a:off x="3083138" y="3827861"/>
              <a:ext cx="155766" cy="101427"/>
            </a:xfrm>
            <a:custGeom>
              <a:rect b="b" l="l" r="r" t="t"/>
              <a:pathLst>
                <a:path extrusionOk="0" h="101427" w="155766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8"/>
            <p:cNvSpPr/>
            <p:nvPr/>
          </p:nvSpPr>
          <p:spPr>
            <a:xfrm flipH="1" rot="10800000">
              <a:off x="3078122" y="3922437"/>
              <a:ext cx="133863" cy="88775"/>
            </a:xfrm>
            <a:custGeom>
              <a:rect b="b" l="l" r="r" t="t"/>
              <a:pathLst>
                <a:path extrusionOk="0" h="88775" w="133863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8"/>
            <p:cNvSpPr/>
            <p:nvPr/>
          </p:nvSpPr>
          <p:spPr>
            <a:xfrm flipH="1" rot="10800000">
              <a:off x="3236003" y="3843590"/>
              <a:ext cx="119635" cy="102283"/>
            </a:xfrm>
            <a:custGeom>
              <a:rect b="b" l="l" r="r" t="t"/>
              <a:pathLst>
                <a:path extrusionOk="0" h="102283" w="119635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8"/>
            <p:cNvSpPr/>
            <p:nvPr/>
          </p:nvSpPr>
          <p:spPr>
            <a:xfrm flipH="1" rot="10800000">
              <a:off x="3188436" y="3808533"/>
              <a:ext cx="342871" cy="288968"/>
            </a:xfrm>
            <a:custGeom>
              <a:rect b="b" l="l" r="r" t="t"/>
              <a:pathLst>
                <a:path extrusionOk="0" h="288968" w="342871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8"/>
            <p:cNvSpPr/>
            <p:nvPr/>
          </p:nvSpPr>
          <p:spPr>
            <a:xfrm flipH="1" rot="10800000">
              <a:off x="3271998" y="3215629"/>
              <a:ext cx="31541" cy="32651"/>
            </a:xfrm>
            <a:custGeom>
              <a:rect b="b" l="l" r="r" t="t"/>
              <a:pathLst>
                <a:path extrusionOk="0" h="32651" w="31541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8"/>
            <p:cNvSpPr/>
            <p:nvPr/>
          </p:nvSpPr>
          <p:spPr>
            <a:xfrm flipH="1" rot="10800000">
              <a:off x="3262726" y="3537073"/>
              <a:ext cx="48353" cy="68358"/>
            </a:xfrm>
            <a:custGeom>
              <a:rect b="b" l="l" r="r" t="t"/>
              <a:pathLst>
                <a:path extrusionOk="0" h="68358" w="48353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8"/>
            <p:cNvSpPr/>
            <p:nvPr/>
          </p:nvSpPr>
          <p:spPr>
            <a:xfrm flipH="1" rot="10800000">
              <a:off x="3381096" y="3548020"/>
              <a:ext cx="41852" cy="57407"/>
            </a:xfrm>
            <a:custGeom>
              <a:rect b="b" l="l" r="r" t="t"/>
              <a:pathLst>
                <a:path extrusionOk="0" h="57407" w="41852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8"/>
            <p:cNvSpPr/>
            <p:nvPr/>
          </p:nvSpPr>
          <p:spPr>
            <a:xfrm flipH="1" rot="10800000">
              <a:off x="3266189" y="4102444"/>
              <a:ext cx="11534" cy="293097"/>
            </a:xfrm>
            <a:custGeom>
              <a:rect b="b" l="l" r="r" t="t"/>
              <a:pathLst>
                <a:path extrusionOk="0" h="293097" w="11534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8"/>
            <p:cNvSpPr/>
            <p:nvPr/>
          </p:nvSpPr>
          <p:spPr>
            <a:xfrm flipH="1" rot="10800000">
              <a:off x="3216290" y="4389416"/>
              <a:ext cx="70080" cy="8708"/>
            </a:xfrm>
            <a:custGeom>
              <a:rect b="b" l="l" r="r" t="t"/>
              <a:pathLst>
                <a:path extrusionOk="0" h="8708" w="7008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8"/>
            <p:cNvSpPr/>
            <p:nvPr/>
          </p:nvSpPr>
          <p:spPr>
            <a:xfrm flipH="1" rot="10800000">
              <a:off x="3416486" y="4102064"/>
              <a:ext cx="11534" cy="293097"/>
            </a:xfrm>
            <a:custGeom>
              <a:rect b="b" l="l" r="r" t="t"/>
              <a:pathLst>
                <a:path extrusionOk="0" h="293097" w="11534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8"/>
            <p:cNvSpPr/>
            <p:nvPr/>
          </p:nvSpPr>
          <p:spPr>
            <a:xfrm flipH="1" rot="10800000">
              <a:off x="3366588" y="4389036"/>
              <a:ext cx="70080" cy="8708"/>
            </a:xfrm>
            <a:custGeom>
              <a:rect b="b" l="l" r="r" t="t"/>
              <a:pathLst>
                <a:path extrusionOk="0" h="8708" w="7008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5" name="Google Shape;295;p8"/>
          <p:cNvGrpSpPr/>
          <p:nvPr/>
        </p:nvGrpSpPr>
        <p:grpSpPr>
          <a:xfrm>
            <a:off x="6447364" y="2433956"/>
            <a:ext cx="908325" cy="2176093"/>
            <a:chOff x="1615219" y="507815"/>
            <a:chExt cx="989820" cy="2371331"/>
          </a:xfrm>
        </p:grpSpPr>
        <p:sp>
          <p:nvSpPr>
            <p:cNvPr id="296" name="Google Shape;296;p8"/>
            <p:cNvSpPr/>
            <p:nvPr/>
          </p:nvSpPr>
          <p:spPr>
            <a:xfrm>
              <a:off x="1835408" y="1263883"/>
              <a:ext cx="507844" cy="1078049"/>
            </a:xfrm>
            <a:custGeom>
              <a:rect b="b" l="l" r="r" t="t"/>
              <a:pathLst>
                <a:path extrusionOk="0" h="1078049" w="507844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8"/>
            <p:cNvSpPr/>
            <p:nvPr/>
          </p:nvSpPr>
          <p:spPr>
            <a:xfrm flipH="1" rot="10800000">
              <a:off x="1786911" y="589304"/>
              <a:ext cx="616497" cy="678217"/>
            </a:xfrm>
            <a:custGeom>
              <a:rect b="b" l="l" r="r" t="t"/>
              <a:pathLst>
                <a:path extrusionOk="0" h="678217" w="616497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8"/>
            <p:cNvSpPr/>
            <p:nvPr/>
          </p:nvSpPr>
          <p:spPr>
            <a:xfrm flipH="1" rot="10800000">
              <a:off x="1839201" y="2648192"/>
              <a:ext cx="198274" cy="230954"/>
            </a:xfrm>
            <a:custGeom>
              <a:rect b="b" l="l" r="r" t="t"/>
              <a:pathLst>
                <a:path extrusionOk="0" h="230954" w="198274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8"/>
            <p:cNvSpPr/>
            <p:nvPr/>
          </p:nvSpPr>
          <p:spPr>
            <a:xfrm flipH="1" rot="10800000">
              <a:off x="1984145" y="2341478"/>
              <a:ext cx="26460" cy="336480"/>
            </a:xfrm>
            <a:custGeom>
              <a:rect b="b" l="l" r="r" t="t"/>
              <a:pathLst>
                <a:path extrusionOk="0" h="336480" w="2646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8"/>
            <p:cNvSpPr/>
            <p:nvPr/>
          </p:nvSpPr>
          <p:spPr>
            <a:xfrm flipH="1" rot="10800000">
              <a:off x="2128948" y="2331598"/>
              <a:ext cx="14052" cy="324314"/>
            </a:xfrm>
            <a:custGeom>
              <a:rect b="b" l="l" r="r" t="t"/>
              <a:pathLst>
                <a:path extrusionOk="0" h="324314" w="14052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8"/>
            <p:cNvSpPr/>
            <p:nvPr/>
          </p:nvSpPr>
          <p:spPr>
            <a:xfrm flipH="1" rot="10800000">
              <a:off x="2120885" y="2623401"/>
              <a:ext cx="183310" cy="242306"/>
            </a:xfrm>
            <a:custGeom>
              <a:rect b="b" l="l" r="r" t="t"/>
              <a:pathLst>
                <a:path extrusionOk="0" h="242306" w="18331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8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8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A7A7D4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8"/>
            <p:cNvSpPr/>
            <p:nvPr/>
          </p:nvSpPr>
          <p:spPr>
            <a:xfrm flipH="1" rot="10800000">
              <a:off x="2169585" y="886831"/>
              <a:ext cx="45024" cy="52615"/>
            </a:xfrm>
            <a:custGeom>
              <a:rect b="b" l="l" r="r" t="t"/>
              <a:pathLst>
                <a:path extrusionOk="0" h="52615" w="45024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 flipH="1" rot="10800000">
              <a:off x="2009117" y="856304"/>
              <a:ext cx="37340" cy="61056"/>
            </a:xfrm>
            <a:custGeom>
              <a:rect b="b" l="l" r="r" t="t"/>
              <a:pathLst>
                <a:path extrusionOk="0" h="61056" w="3734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8"/>
            <p:cNvSpPr/>
            <p:nvPr/>
          </p:nvSpPr>
          <p:spPr>
            <a:xfrm flipH="1" rot="10800000">
              <a:off x="1996727" y="856894"/>
              <a:ext cx="52252" cy="61056"/>
            </a:xfrm>
            <a:custGeom>
              <a:rect b="b" l="l" r="r" t="t"/>
              <a:pathLst>
                <a:path extrusionOk="0" h="61056" w="52252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07" name="Google Shape;307;p8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308" name="Google Shape;308;p8"/>
              <p:cNvSpPr/>
              <p:nvPr/>
            </p:nvSpPr>
            <p:spPr>
              <a:xfrm flipH="1" rot="-1084150">
                <a:off x="2026705" y="1770600"/>
                <a:ext cx="212960" cy="226529"/>
              </a:xfrm>
              <a:custGeom>
                <a:rect b="b" l="l" r="r" t="t"/>
                <a:pathLst>
                  <a:path extrusionOk="0" h="226529" w="21296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9" name="Google Shape;309;p8"/>
              <p:cNvSpPr/>
              <p:nvPr/>
            </p:nvSpPr>
            <p:spPr>
              <a:xfrm flipH="1" rot="-1084150">
                <a:off x="2105090" y="1759685"/>
                <a:ext cx="120740" cy="152308"/>
              </a:xfrm>
              <a:custGeom>
                <a:rect b="b" l="l" r="r" t="t"/>
                <a:pathLst>
                  <a:path extrusionOk="0" h="152308" w="12074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8"/>
              <p:cNvSpPr/>
              <p:nvPr/>
            </p:nvSpPr>
            <p:spPr>
              <a:xfrm flipH="1" rot="-1084150">
                <a:off x="2049371" y="1918053"/>
                <a:ext cx="88687" cy="93435"/>
              </a:xfrm>
              <a:custGeom>
                <a:rect b="b" l="l" r="r" t="t"/>
                <a:pathLst>
                  <a:path extrusionOk="0" h="93435" w="88687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8"/>
              <p:cNvSpPr/>
              <p:nvPr/>
            </p:nvSpPr>
            <p:spPr>
              <a:xfrm flipH="1" rot="-1084150">
                <a:off x="2113754" y="1879914"/>
                <a:ext cx="28759" cy="42669"/>
              </a:xfrm>
              <a:custGeom>
                <a:rect b="b" l="l" r="r" t="t"/>
                <a:pathLst>
                  <a:path extrusionOk="0" h="42669" w="28759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8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rect b="b" l="l" r="r" t="t"/>
                <a:pathLst>
                  <a:path extrusionOk="0" h="108602" w="85714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8"/>
              <p:cNvSpPr/>
              <p:nvPr/>
            </p:nvSpPr>
            <p:spPr>
              <a:xfrm flipH="1" rot="-1084150">
                <a:off x="2123577" y="1781923"/>
                <a:ext cx="85691" cy="108606"/>
              </a:xfrm>
              <a:custGeom>
                <a:rect b="b" l="l" r="r" t="t"/>
                <a:pathLst>
                  <a:path extrusionOk="0" h="108606" w="85691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cap="flat" cmpd="sng" w="1572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8"/>
            <p:cNvSpPr/>
            <p:nvPr/>
          </p:nvSpPr>
          <p:spPr>
            <a:xfrm flipH="1" rot="10800000">
              <a:off x="1946526" y="1978066"/>
              <a:ext cx="238324" cy="141114"/>
            </a:xfrm>
            <a:custGeom>
              <a:rect b="b" l="l" r="r" t="t"/>
              <a:pathLst>
                <a:path extrusionOk="0" h="141114" w="238324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25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8"/>
            <p:cNvSpPr/>
            <p:nvPr/>
          </p:nvSpPr>
          <p:spPr>
            <a:xfrm flipH="1" rot="10800000">
              <a:off x="1994869" y="1023875"/>
              <a:ext cx="216386" cy="143266"/>
            </a:xfrm>
            <a:custGeom>
              <a:rect b="b" l="l" r="r" t="t"/>
              <a:pathLst>
                <a:path extrusionOk="0" h="143266" w="216386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cap="flat" cmpd="sng" w="165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1730444" y="507815"/>
              <a:ext cx="714299" cy="910217"/>
            </a:xfrm>
            <a:custGeom>
              <a:rect b="b" l="l" r="r" t="t"/>
              <a:pathLst>
                <a:path extrusionOk="0" h="910217" w="714299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7" name="Google Shape;317;p8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318" name="Google Shape;318;p8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8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1" name="Google Shape;321;p8"/>
            <p:cNvGrpSpPr/>
            <p:nvPr/>
          </p:nvGrpSpPr>
          <p:grpSpPr>
            <a:xfrm flipH="1" rot="553793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322" name="Google Shape;322;p8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Google Shape;324;p8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5" name="Google Shape;325;p8"/>
          <p:cNvGrpSpPr/>
          <p:nvPr/>
        </p:nvGrpSpPr>
        <p:grpSpPr>
          <a:xfrm>
            <a:off x="2370869" y="3043372"/>
            <a:ext cx="1375138" cy="1451805"/>
            <a:chOff x="2610623" y="4717867"/>
            <a:chExt cx="1375138" cy="1451805"/>
          </a:xfrm>
        </p:grpSpPr>
        <p:sp>
          <p:nvSpPr>
            <p:cNvPr id="326" name="Google Shape;326;p8"/>
            <p:cNvSpPr/>
            <p:nvPr/>
          </p:nvSpPr>
          <p:spPr>
            <a:xfrm flipH="1" rot="10800000">
              <a:off x="2883099" y="5320803"/>
              <a:ext cx="678458" cy="848869"/>
            </a:xfrm>
            <a:custGeom>
              <a:rect b="b" l="l" r="r" t="t"/>
              <a:pathLst>
                <a:path extrusionOk="0" h="848869" w="678458">
                  <a:moveTo>
                    <a:pt x="456644" y="366038"/>
                  </a:moveTo>
                  <a:cubicBezTo>
                    <a:pt x="487438" y="267053"/>
                    <a:pt x="493818" y="163708"/>
                    <a:pt x="494974" y="61496"/>
                  </a:cubicBezTo>
                  <a:cubicBezTo>
                    <a:pt x="552975" y="32486"/>
                    <a:pt x="609139" y="18393"/>
                    <a:pt x="678559" y="24323"/>
                  </a:cubicBezTo>
                  <a:lnTo>
                    <a:pt x="678075" y="3952"/>
                  </a:lnTo>
                  <a:cubicBezTo>
                    <a:pt x="598827" y="-9967"/>
                    <a:pt x="523837" y="15128"/>
                    <a:pt x="463501" y="56566"/>
                  </a:cubicBezTo>
                  <a:cubicBezTo>
                    <a:pt x="466600" y="157361"/>
                    <a:pt x="449147" y="256673"/>
                    <a:pt x="436642" y="356560"/>
                  </a:cubicBezTo>
                  <a:cubicBezTo>
                    <a:pt x="398675" y="351312"/>
                    <a:pt x="369573" y="352080"/>
                    <a:pt x="332912" y="362763"/>
                  </a:cubicBezTo>
                  <a:cubicBezTo>
                    <a:pt x="315326" y="367890"/>
                    <a:pt x="303346" y="386253"/>
                    <a:pt x="295961" y="370156"/>
                  </a:cubicBezTo>
                  <a:cubicBezTo>
                    <a:pt x="255614" y="282199"/>
                    <a:pt x="255016" y="174055"/>
                    <a:pt x="249116" y="81241"/>
                  </a:cubicBezTo>
                  <a:cubicBezTo>
                    <a:pt x="244907" y="76046"/>
                    <a:pt x="224879" y="72621"/>
                    <a:pt x="216465" y="71533"/>
                  </a:cubicBezTo>
                  <a:cubicBezTo>
                    <a:pt x="176284" y="66352"/>
                    <a:pt x="111537" y="62042"/>
                    <a:pt x="70595" y="60739"/>
                  </a:cubicBezTo>
                  <a:cubicBezTo>
                    <a:pt x="54331" y="60223"/>
                    <a:pt x="-33370" y="59479"/>
                    <a:pt x="13971" y="86135"/>
                  </a:cubicBezTo>
                  <a:cubicBezTo>
                    <a:pt x="36461" y="98800"/>
                    <a:pt x="208540" y="93201"/>
                    <a:pt x="220177" y="102248"/>
                  </a:cubicBezTo>
                  <a:cubicBezTo>
                    <a:pt x="216811" y="200238"/>
                    <a:pt x="236614" y="297578"/>
                    <a:pt x="276279" y="389577"/>
                  </a:cubicBezTo>
                  <a:cubicBezTo>
                    <a:pt x="252237" y="409024"/>
                    <a:pt x="239268" y="432320"/>
                    <a:pt x="226221" y="457449"/>
                  </a:cubicBezTo>
                  <a:cubicBezTo>
                    <a:pt x="199868" y="508199"/>
                    <a:pt x="190882" y="575888"/>
                    <a:pt x="207711" y="633162"/>
                  </a:cubicBezTo>
                  <a:cubicBezTo>
                    <a:pt x="208847" y="637031"/>
                    <a:pt x="218509" y="636453"/>
                    <a:pt x="219802" y="640685"/>
                  </a:cubicBezTo>
                  <a:cubicBezTo>
                    <a:pt x="237407" y="698288"/>
                    <a:pt x="249962" y="770813"/>
                    <a:pt x="309629" y="810474"/>
                  </a:cubicBezTo>
                  <a:cubicBezTo>
                    <a:pt x="316841" y="815268"/>
                    <a:pt x="333588" y="817988"/>
                    <a:pt x="334349" y="818885"/>
                  </a:cubicBezTo>
                  <a:cubicBezTo>
                    <a:pt x="335436" y="820162"/>
                    <a:pt x="324622" y="829236"/>
                    <a:pt x="334372" y="836661"/>
                  </a:cubicBezTo>
                  <a:cubicBezTo>
                    <a:pt x="360042" y="856206"/>
                    <a:pt x="426226" y="849496"/>
                    <a:pt x="456132" y="836948"/>
                  </a:cubicBezTo>
                  <a:cubicBezTo>
                    <a:pt x="574434" y="787302"/>
                    <a:pt x="553605" y="545819"/>
                    <a:pt x="527834" y="456048"/>
                  </a:cubicBezTo>
                  <a:cubicBezTo>
                    <a:pt x="517300" y="419358"/>
                    <a:pt x="501004" y="382873"/>
                    <a:pt x="456644" y="3660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8"/>
            <p:cNvSpPr/>
            <p:nvPr/>
          </p:nvSpPr>
          <p:spPr>
            <a:xfrm flipH="1" rot="10800000">
              <a:off x="3043519" y="4717867"/>
              <a:ext cx="601366" cy="602935"/>
            </a:xfrm>
            <a:custGeom>
              <a:rect b="b" l="l" r="r" t="t"/>
              <a:pathLst>
                <a:path extrusionOk="0" h="602935" w="601366">
                  <a:moveTo>
                    <a:pt x="441568" y="599248"/>
                  </a:moveTo>
                  <a:lnTo>
                    <a:pt x="435514" y="575916"/>
                  </a:lnTo>
                  <a:cubicBezTo>
                    <a:pt x="314786" y="551937"/>
                    <a:pt x="185840" y="496975"/>
                    <a:pt x="115558" y="411219"/>
                  </a:cubicBezTo>
                  <a:cubicBezTo>
                    <a:pt x="74437" y="361047"/>
                    <a:pt x="37169" y="293936"/>
                    <a:pt x="34122" y="233698"/>
                  </a:cubicBezTo>
                  <a:cubicBezTo>
                    <a:pt x="19201" y="-61140"/>
                    <a:pt x="551681" y="-23817"/>
                    <a:pt x="569290" y="233260"/>
                  </a:cubicBezTo>
                  <a:cubicBezTo>
                    <a:pt x="577485" y="352940"/>
                    <a:pt x="464685" y="449944"/>
                    <a:pt x="314476" y="428136"/>
                  </a:cubicBezTo>
                  <a:cubicBezTo>
                    <a:pt x="319227" y="454081"/>
                    <a:pt x="377340" y="450260"/>
                    <a:pt x="400627" y="449036"/>
                  </a:cubicBezTo>
                  <a:cubicBezTo>
                    <a:pt x="529299" y="442267"/>
                    <a:pt x="610026" y="313856"/>
                    <a:pt x="600766" y="217973"/>
                  </a:cubicBezTo>
                  <a:cubicBezTo>
                    <a:pt x="575699" y="-41543"/>
                    <a:pt x="45652" y="-82471"/>
                    <a:pt x="4198" y="167340"/>
                  </a:cubicBezTo>
                  <a:cubicBezTo>
                    <a:pt x="-22674" y="329268"/>
                    <a:pt x="85858" y="469587"/>
                    <a:pt x="252883" y="548374"/>
                  </a:cubicBezTo>
                  <a:cubicBezTo>
                    <a:pt x="277146" y="559822"/>
                    <a:pt x="426094" y="618379"/>
                    <a:pt x="441568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8"/>
            <p:cNvSpPr/>
            <p:nvPr/>
          </p:nvSpPr>
          <p:spPr>
            <a:xfrm flipH="1" rot="10800000">
              <a:off x="3296892" y="5303647"/>
              <a:ext cx="568891" cy="180366"/>
            </a:xfrm>
            <a:custGeom>
              <a:rect b="b" l="l" r="r" t="t"/>
              <a:pathLst>
                <a:path extrusionOk="0" h="180366" w="568891">
                  <a:moveTo>
                    <a:pt x="491078" y="103509"/>
                  </a:moveTo>
                  <a:cubicBezTo>
                    <a:pt x="363209" y="27386"/>
                    <a:pt x="206238" y="-7469"/>
                    <a:pt x="60310" y="1435"/>
                  </a:cubicBezTo>
                  <a:cubicBezTo>
                    <a:pt x="48369" y="2163"/>
                    <a:pt x="-21684" y="8008"/>
                    <a:pt x="7007" y="37420"/>
                  </a:cubicBezTo>
                  <a:cubicBezTo>
                    <a:pt x="15130" y="45749"/>
                    <a:pt x="73204" y="34204"/>
                    <a:pt x="89504" y="34422"/>
                  </a:cubicBezTo>
                  <a:cubicBezTo>
                    <a:pt x="240875" y="36466"/>
                    <a:pt x="335097" y="60586"/>
                    <a:pt x="469519" y="130515"/>
                  </a:cubicBezTo>
                  <a:cubicBezTo>
                    <a:pt x="494206" y="143357"/>
                    <a:pt x="537077" y="177366"/>
                    <a:pt x="560426" y="180028"/>
                  </a:cubicBezTo>
                  <a:cubicBezTo>
                    <a:pt x="568060" y="180899"/>
                    <a:pt x="569788" y="181383"/>
                    <a:pt x="568805" y="170683"/>
                  </a:cubicBezTo>
                  <a:cubicBezTo>
                    <a:pt x="566101" y="141303"/>
                    <a:pt x="511067" y="115407"/>
                    <a:pt x="491078" y="10350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8"/>
            <p:cNvSpPr/>
            <p:nvPr/>
          </p:nvSpPr>
          <p:spPr>
            <a:xfrm flipH="1" rot="10800000">
              <a:off x="3215040" y="4995108"/>
              <a:ext cx="104981" cy="53072"/>
            </a:xfrm>
            <a:custGeom>
              <a:rect b="b" l="l" r="r" t="t"/>
              <a:pathLst>
                <a:path extrusionOk="0" h="53072" w="104981">
                  <a:moveTo>
                    <a:pt x="58546" y="53098"/>
                  </a:moveTo>
                  <a:cubicBezTo>
                    <a:pt x="111135" y="54433"/>
                    <a:pt x="142499" y="-39873"/>
                    <a:pt x="20789" y="19908"/>
                  </a:cubicBezTo>
                  <a:cubicBezTo>
                    <a:pt x="19443" y="20568"/>
                    <a:pt x="17788" y="20313"/>
                    <a:pt x="16296" y="20443"/>
                  </a:cubicBezTo>
                  <a:cubicBezTo>
                    <a:pt x="-26092" y="24146"/>
                    <a:pt x="24067" y="52223"/>
                    <a:pt x="58546" y="5309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8"/>
            <p:cNvSpPr/>
            <p:nvPr/>
          </p:nvSpPr>
          <p:spPr>
            <a:xfrm flipH="1" rot="10800000">
              <a:off x="3397950" y="5001625"/>
              <a:ext cx="105807" cy="64123"/>
            </a:xfrm>
            <a:custGeom>
              <a:rect b="b" l="l" r="r" t="t"/>
              <a:pathLst>
                <a:path extrusionOk="0" h="64123" w="105807">
                  <a:moveTo>
                    <a:pt x="3796" y="31995"/>
                  </a:moveTo>
                  <a:cubicBezTo>
                    <a:pt x="-14237" y="38737"/>
                    <a:pt x="36278" y="77217"/>
                    <a:pt x="89480" y="59566"/>
                  </a:cubicBezTo>
                  <a:cubicBezTo>
                    <a:pt x="145235" y="41065"/>
                    <a:pt x="44219" y="-46058"/>
                    <a:pt x="3796" y="31995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8"/>
            <p:cNvSpPr/>
            <p:nvPr/>
          </p:nvSpPr>
          <p:spPr>
            <a:xfrm flipH="1" rot="10800000">
              <a:off x="3124081" y="5336650"/>
              <a:ext cx="265622" cy="449708"/>
            </a:xfrm>
            <a:custGeom>
              <a:rect b="b" l="l" r="r" t="t"/>
              <a:pathLst>
                <a:path extrusionOk="0" h="449708" w="265622">
                  <a:moveTo>
                    <a:pt x="214094" y="427008"/>
                  </a:moveTo>
                  <a:cubicBezTo>
                    <a:pt x="226293" y="419958"/>
                    <a:pt x="248577" y="376310"/>
                    <a:pt x="246827" y="389011"/>
                  </a:cubicBezTo>
                  <a:cubicBezTo>
                    <a:pt x="238553" y="449028"/>
                    <a:pt x="297861" y="209449"/>
                    <a:pt x="240225" y="54169"/>
                  </a:cubicBezTo>
                  <a:cubicBezTo>
                    <a:pt x="207580" y="-33777"/>
                    <a:pt x="62047" y="-4743"/>
                    <a:pt x="24269" y="72611"/>
                  </a:cubicBezTo>
                  <a:cubicBezTo>
                    <a:pt x="-18585" y="160361"/>
                    <a:pt x="-183" y="278164"/>
                    <a:pt x="45956" y="363077"/>
                  </a:cubicBezTo>
                  <a:cubicBezTo>
                    <a:pt x="63366" y="395111"/>
                    <a:pt x="115318" y="441858"/>
                    <a:pt x="150832" y="398536"/>
                  </a:cubicBezTo>
                  <a:cubicBezTo>
                    <a:pt x="170890" y="397057"/>
                    <a:pt x="183889" y="410460"/>
                    <a:pt x="172105" y="425343"/>
                  </a:cubicBezTo>
                  <a:cubicBezTo>
                    <a:pt x="161552" y="438671"/>
                    <a:pt x="131748" y="432781"/>
                    <a:pt x="133707" y="449857"/>
                  </a:cubicBezTo>
                  <a:cubicBezTo>
                    <a:pt x="160840" y="447859"/>
                    <a:pt x="191865" y="439856"/>
                    <a:pt x="214094" y="427008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8"/>
            <p:cNvSpPr/>
            <p:nvPr/>
          </p:nvSpPr>
          <p:spPr>
            <a:xfrm flipH="1" rot="10800000">
              <a:off x="3813995" y="5222733"/>
              <a:ext cx="171766" cy="113916"/>
            </a:xfrm>
            <a:custGeom>
              <a:rect b="b" l="l" r="r" t="t"/>
              <a:pathLst>
                <a:path extrusionOk="0" h="113916" w="171766">
                  <a:moveTo>
                    <a:pt x="545" y="21472"/>
                  </a:moveTo>
                  <a:cubicBezTo>
                    <a:pt x="7189" y="30398"/>
                    <a:pt x="56522" y="31016"/>
                    <a:pt x="102583" y="62642"/>
                  </a:cubicBezTo>
                  <a:cubicBezTo>
                    <a:pt x="137102" y="86343"/>
                    <a:pt x="140256" y="110041"/>
                    <a:pt x="151514" y="113535"/>
                  </a:cubicBezTo>
                  <a:cubicBezTo>
                    <a:pt x="172156" y="119945"/>
                    <a:pt x="188022" y="52856"/>
                    <a:pt x="142424" y="19699"/>
                  </a:cubicBezTo>
                  <a:cubicBezTo>
                    <a:pt x="87688" y="-20103"/>
                    <a:pt x="-7119" y="11173"/>
                    <a:pt x="545" y="21472"/>
                  </a:cubicBezTo>
                  <a:close/>
                </a:path>
              </a:pathLst>
            </a:custGeom>
            <a:noFill/>
            <a:ln cap="rnd" cmpd="sng" w="1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8"/>
            <p:cNvSpPr/>
            <p:nvPr/>
          </p:nvSpPr>
          <p:spPr>
            <a:xfrm flipH="1" rot="10800000">
              <a:off x="2709835" y="5083250"/>
              <a:ext cx="489950" cy="347147"/>
            </a:xfrm>
            <a:custGeom>
              <a:rect b="b" l="l" r="r" t="t"/>
              <a:pathLst>
                <a:path extrusionOk="0" h="347147" w="489950">
                  <a:moveTo>
                    <a:pt x="382252" y="21407"/>
                  </a:moveTo>
                  <a:cubicBezTo>
                    <a:pt x="241385" y="69388"/>
                    <a:pt x="113065" y="166281"/>
                    <a:pt x="25217" y="283147"/>
                  </a:cubicBezTo>
                  <a:cubicBezTo>
                    <a:pt x="18030" y="292710"/>
                    <a:pt x="-22947" y="349827"/>
                    <a:pt x="18047" y="347058"/>
                  </a:cubicBezTo>
                  <a:cubicBezTo>
                    <a:pt x="29654" y="346275"/>
                    <a:pt x="58524" y="294578"/>
                    <a:pt x="69260" y="282314"/>
                  </a:cubicBezTo>
                  <a:cubicBezTo>
                    <a:pt x="168971" y="168404"/>
                    <a:pt x="248431" y="112315"/>
                    <a:pt x="388831" y="55332"/>
                  </a:cubicBezTo>
                  <a:cubicBezTo>
                    <a:pt x="414616" y="44867"/>
                    <a:pt x="468304" y="34282"/>
                    <a:pt x="485472" y="18234"/>
                  </a:cubicBezTo>
                  <a:cubicBezTo>
                    <a:pt x="491085" y="12987"/>
                    <a:pt x="492571" y="11984"/>
                    <a:pt x="483791" y="5797"/>
                  </a:cubicBezTo>
                  <a:cubicBezTo>
                    <a:pt x="459671" y="-11198"/>
                    <a:pt x="404272" y="13907"/>
                    <a:pt x="382252" y="2140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8"/>
            <p:cNvSpPr/>
            <p:nvPr/>
          </p:nvSpPr>
          <p:spPr>
            <a:xfrm flipH="1" rot="10800000">
              <a:off x="2610623" y="5019333"/>
              <a:ext cx="198472" cy="75463"/>
            </a:xfrm>
            <a:custGeom>
              <a:rect b="b" l="l" r="r" t="t"/>
              <a:pathLst>
                <a:path extrusionOk="0" h="75463" w="198472">
                  <a:moveTo>
                    <a:pt x="2872" y="75196"/>
                  </a:moveTo>
                  <a:cubicBezTo>
                    <a:pt x="14372" y="78592"/>
                    <a:pt x="55555" y="53271"/>
                    <a:pt x="115584" y="54502"/>
                  </a:cubicBezTo>
                  <a:cubicBezTo>
                    <a:pt x="160571" y="55426"/>
                    <a:pt x="179613" y="70514"/>
                    <a:pt x="191463" y="67343"/>
                  </a:cubicBezTo>
                  <a:cubicBezTo>
                    <a:pt x="213199" y="61525"/>
                    <a:pt x="182643" y="1816"/>
                    <a:pt x="122173" y="85"/>
                  </a:cubicBezTo>
                  <a:cubicBezTo>
                    <a:pt x="54484" y="-1858"/>
                    <a:pt x="-15171" y="69871"/>
                    <a:pt x="2872" y="75196"/>
                  </a:cubicBezTo>
                  <a:close/>
                </a:path>
              </a:pathLst>
            </a:custGeom>
            <a:noFill/>
            <a:ln cap="rnd" cmpd="sng" w="1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8"/>
            <p:cNvSpPr/>
            <p:nvPr/>
          </p:nvSpPr>
          <p:spPr>
            <a:xfrm flipH="1" rot="10800000">
              <a:off x="3305885" y="5124551"/>
              <a:ext cx="193464" cy="88589"/>
            </a:xfrm>
            <a:custGeom>
              <a:rect b="b" l="l" r="r" t="t"/>
              <a:pathLst>
                <a:path extrusionOk="0" h="88589" w="193464">
                  <a:moveTo>
                    <a:pt x="58115" y="65078"/>
                  </a:moveTo>
                  <a:cubicBezTo>
                    <a:pt x="228179" y="78416"/>
                    <a:pt x="189830" y="99708"/>
                    <a:pt x="189830" y="81749"/>
                  </a:cubicBezTo>
                  <a:cubicBezTo>
                    <a:pt x="189830" y="63794"/>
                    <a:pt x="97711" y="53"/>
                    <a:pt x="58115" y="53"/>
                  </a:cubicBezTo>
                  <a:cubicBezTo>
                    <a:pt x="18518" y="53"/>
                    <a:pt x="70" y="32792"/>
                    <a:pt x="70" y="50750"/>
                  </a:cubicBezTo>
                  <a:cubicBezTo>
                    <a:pt x="70" y="68705"/>
                    <a:pt x="18639" y="61982"/>
                    <a:pt x="58115" y="65078"/>
                  </a:cubicBezTo>
                  <a:close/>
                </a:path>
              </a:pathLst>
            </a:custGeom>
            <a:noFill/>
            <a:ln cap="rnd" cmpd="sng" w="1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6" name="Google Shape;336;p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8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Quins problemes has observat al teu entorn?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9"/>
          <p:cNvSpPr/>
          <p:nvPr/>
        </p:nvSpPr>
        <p:spPr>
          <a:xfrm>
            <a:off x="137269" y="687690"/>
            <a:ext cx="8791355" cy="4092128"/>
          </a:xfrm>
          <a:custGeom>
            <a:rect b="b" l="l" r="r" t="t"/>
            <a:pathLst>
              <a:path extrusionOk="0" fill="none" h="4092128" w="8791355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extrusionOk="0" h="4092128" w="8791355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cap="flat" cmpd="sng" w="9525">
            <a:solidFill>
              <a:srgbClr val="0032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9"/>
          <p:cNvSpPr/>
          <p:nvPr/>
        </p:nvSpPr>
        <p:spPr>
          <a:xfrm>
            <a:off x="987102" y="3837681"/>
            <a:ext cx="7329961" cy="1001289"/>
          </a:xfrm>
          <a:custGeom>
            <a:rect b="b" l="l" r="r" t="t"/>
            <a:pathLst>
              <a:path extrusionOk="0" h="977489" w="7095441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9"/>
          <p:cNvSpPr/>
          <p:nvPr/>
        </p:nvSpPr>
        <p:spPr>
          <a:xfrm flipH="1" rot="1053325">
            <a:off x="5126308" y="1202837"/>
            <a:ext cx="1979413" cy="1731851"/>
          </a:xfrm>
          <a:prstGeom prst="wedgeEllipseCallout">
            <a:avLst>
              <a:gd fmla="val -44870" name="adj1"/>
              <a:gd fmla="val 49717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9"/>
          <p:cNvSpPr txBox="1"/>
          <p:nvPr/>
        </p:nvSpPr>
        <p:spPr>
          <a:xfrm>
            <a:off x="5295192" y="1229227"/>
            <a:ext cx="1660085" cy="18610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Molt bé!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Has tingut una idea innovadora per a millorar les papereres de la zona, i n’has considerat els pros i els contres.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9"/>
          <p:cNvSpPr/>
          <p:nvPr/>
        </p:nvSpPr>
        <p:spPr>
          <a:xfrm flipH="1">
            <a:off x="330641" y="1373403"/>
            <a:ext cx="3160874" cy="1640189"/>
          </a:xfrm>
          <a:prstGeom prst="wedgeEllipseCallout">
            <a:avLst>
              <a:gd fmla="val -31754" name="adj1"/>
              <a:gd fmla="val 47143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9"/>
          <p:cNvSpPr/>
          <p:nvPr/>
        </p:nvSpPr>
        <p:spPr>
          <a:xfrm flipH="1" rot="247900">
            <a:off x="7188021" y="983533"/>
            <a:ext cx="1564189" cy="1753849"/>
          </a:xfrm>
          <a:prstGeom prst="wedgeEllipseCallout">
            <a:avLst>
              <a:gd fmla="val 22650" name="adj1"/>
              <a:gd fmla="val 57232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9"/>
          <p:cNvSpPr/>
          <p:nvPr/>
        </p:nvSpPr>
        <p:spPr>
          <a:xfrm flipH="1" rot="1053325">
            <a:off x="3587717" y="2062017"/>
            <a:ext cx="1608036" cy="1243845"/>
          </a:xfrm>
          <a:prstGeom prst="wedgeEllipseCallout">
            <a:avLst>
              <a:gd fmla="val 48545" name="adj1"/>
              <a:gd fmla="val 55278" name="adj2"/>
            </a:avLst>
          </a:prstGeom>
          <a:noFill/>
          <a:ln cap="flat" cmpd="sng" w="127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9"/>
          <p:cNvSpPr txBox="1"/>
          <p:nvPr/>
        </p:nvSpPr>
        <p:spPr>
          <a:xfrm>
            <a:off x="440301" y="1474801"/>
            <a:ext cx="2907255" cy="141676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Així que he pensat en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 sistema de pinça per a la part inferior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 la paperera. Des de fora, amb una clau, es podria obrir i tancar la pinça per a agarrar o amollar la bossa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quan s'haja d'arreplegar.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9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b="0" i="0" lang="es-ES" sz="20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Quins problemes has observat al teu entorn?</a:t>
            </a:r>
            <a:endParaRPr b="0" i="0" sz="20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9"/>
          <p:cNvSpPr txBox="1"/>
          <p:nvPr/>
        </p:nvSpPr>
        <p:spPr>
          <a:xfrm>
            <a:off x="7191062" y="1044315"/>
            <a:ext cx="1533618" cy="14818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 açò </a:t>
            </a:r>
            <a:b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consisteix la investigació i desenvolupament, (I+D). Ara aprendrem més sobre això.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9"/>
          <p:cNvSpPr txBox="1"/>
          <p:nvPr/>
        </p:nvSpPr>
        <p:spPr>
          <a:xfrm>
            <a:off x="3579914" y="2133678"/>
            <a:ext cx="1590598" cy="10220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Perforant les papereres, es podria col·locar sense haver de canviar-les.</a:t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3" name="Google Shape;353;p9"/>
          <p:cNvGrpSpPr/>
          <p:nvPr/>
        </p:nvGrpSpPr>
        <p:grpSpPr>
          <a:xfrm flipH="1">
            <a:off x="3628615" y="3186463"/>
            <a:ext cx="663880" cy="1532594"/>
            <a:chOff x="3077675" y="861691"/>
            <a:chExt cx="736858" cy="1532594"/>
          </a:xfrm>
        </p:grpSpPr>
        <p:sp>
          <p:nvSpPr>
            <p:cNvPr id="354" name="Google Shape;354;p9"/>
            <p:cNvSpPr/>
            <p:nvPr/>
          </p:nvSpPr>
          <p:spPr>
            <a:xfrm flipH="1" rot="10800000">
              <a:off x="3389009" y="925830"/>
              <a:ext cx="228326" cy="157295"/>
            </a:xfrm>
            <a:custGeom>
              <a:rect b="b" l="l" r="r" t="t"/>
              <a:pathLst>
                <a:path extrusionOk="0" h="157295" w="228326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9"/>
            <p:cNvSpPr/>
            <p:nvPr/>
          </p:nvSpPr>
          <p:spPr>
            <a:xfrm flipH="1" rot="10800000">
              <a:off x="3077675" y="861691"/>
              <a:ext cx="736858" cy="1532594"/>
            </a:xfrm>
            <a:custGeom>
              <a:rect b="b" l="l" r="r" t="t"/>
              <a:pathLst>
                <a:path extrusionOk="0" h="1532594" w="736858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9"/>
            <p:cNvSpPr/>
            <p:nvPr/>
          </p:nvSpPr>
          <p:spPr>
            <a:xfrm flipH="1" rot="10800000">
              <a:off x="3304810" y="1790897"/>
              <a:ext cx="276251" cy="330827"/>
            </a:xfrm>
            <a:custGeom>
              <a:rect b="b" l="l" r="r" t="t"/>
              <a:pathLst>
                <a:path extrusionOk="0" h="330827" w="276251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9"/>
            <p:cNvSpPr/>
            <p:nvPr/>
          </p:nvSpPr>
          <p:spPr>
            <a:xfrm flipH="1" rot="10800000">
              <a:off x="3336511" y="1856135"/>
              <a:ext cx="206004" cy="196796"/>
            </a:xfrm>
            <a:custGeom>
              <a:rect b="b" l="l" r="r" t="t"/>
              <a:pathLst>
                <a:path extrusionOk="0" h="196796" w="206004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9"/>
            <p:cNvSpPr/>
            <p:nvPr/>
          </p:nvSpPr>
          <p:spPr>
            <a:xfrm flipH="1" rot="10800000">
              <a:off x="3226587" y="2206877"/>
              <a:ext cx="14152" cy="28115"/>
            </a:xfrm>
            <a:custGeom>
              <a:rect b="b" l="l" r="r" t="t"/>
              <a:pathLst>
                <a:path extrusionOk="0" h="28115" w="14152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FFDE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9"/>
            <p:cNvSpPr/>
            <p:nvPr/>
          </p:nvSpPr>
          <p:spPr>
            <a:xfrm flipH="1" rot="10800000">
              <a:off x="3209801" y="2131814"/>
              <a:ext cx="95792" cy="85169"/>
            </a:xfrm>
            <a:custGeom>
              <a:rect b="b" l="l" r="r" t="t"/>
              <a:pathLst>
                <a:path extrusionOk="0" h="85169" w="95792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cap="rnd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9"/>
            <p:cNvSpPr/>
            <p:nvPr/>
          </p:nvSpPr>
          <p:spPr>
            <a:xfrm flipH="1" rot="10800000">
              <a:off x="3526467" y="1319676"/>
              <a:ext cx="63218" cy="66240"/>
            </a:xfrm>
            <a:custGeom>
              <a:rect b="b" l="l" r="r" t="t"/>
              <a:pathLst>
                <a:path extrusionOk="0" h="66240" w="63218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9"/>
            <p:cNvSpPr/>
            <p:nvPr/>
          </p:nvSpPr>
          <p:spPr>
            <a:xfrm flipH="1" rot="10800000">
              <a:off x="3377893" y="1303544"/>
              <a:ext cx="46927" cy="77901"/>
            </a:xfrm>
            <a:custGeom>
              <a:rect b="b" l="l" r="r" t="t"/>
              <a:pathLst>
                <a:path extrusionOk="0" h="77901" w="46927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9"/>
            <p:cNvSpPr/>
            <p:nvPr/>
          </p:nvSpPr>
          <p:spPr>
            <a:xfrm flipH="1" rot="10800000">
              <a:off x="3561999" y="1763077"/>
              <a:ext cx="91606" cy="160457"/>
            </a:xfrm>
            <a:custGeom>
              <a:rect b="b" l="l" r="r" t="t"/>
              <a:pathLst>
                <a:path extrusionOk="0" h="160457" w="91606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9"/>
            <p:cNvSpPr/>
            <p:nvPr/>
          </p:nvSpPr>
          <p:spPr>
            <a:xfrm flipH="1" rot="10800000">
              <a:off x="3652756" y="1919882"/>
              <a:ext cx="44540" cy="190683"/>
            </a:xfrm>
            <a:custGeom>
              <a:rect b="b" l="l" r="r" t="t"/>
              <a:pathLst>
                <a:path extrusionOk="0" h="190683" w="4454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9"/>
            <p:cNvSpPr/>
            <p:nvPr/>
          </p:nvSpPr>
          <p:spPr>
            <a:xfrm flipH="1" rot="10800000">
              <a:off x="3663550" y="2110381"/>
              <a:ext cx="72032" cy="96688"/>
            </a:xfrm>
            <a:custGeom>
              <a:rect b="b" l="l" r="r" t="t"/>
              <a:pathLst>
                <a:path extrusionOk="0" h="96688" w="72032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cap="rnd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9"/>
            <p:cNvSpPr/>
            <p:nvPr/>
          </p:nvSpPr>
          <p:spPr>
            <a:xfrm flipH="1" rot="10800000">
              <a:off x="3216177" y="1767997"/>
              <a:ext cx="116129" cy="220248"/>
            </a:xfrm>
            <a:custGeom>
              <a:rect b="b" l="l" r="r" t="t"/>
              <a:pathLst>
                <a:path extrusionOk="0" h="220248" w="116129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9"/>
            <p:cNvSpPr/>
            <p:nvPr/>
          </p:nvSpPr>
          <p:spPr>
            <a:xfrm flipH="1" rot="10800000">
              <a:off x="3214558" y="1988235"/>
              <a:ext cx="1610" cy="153043"/>
            </a:xfrm>
            <a:custGeom>
              <a:rect b="b" l="l" r="r" t="t"/>
              <a:pathLst>
                <a:path extrusionOk="0" h="153043" w="161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cap="flat" cmpd="sng" w="141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9"/>
            <p:cNvSpPr/>
            <p:nvPr/>
          </p:nvSpPr>
          <p:spPr>
            <a:xfrm>
              <a:off x="3355638" y="1464970"/>
              <a:ext cx="226675" cy="255640"/>
            </a:xfrm>
            <a:custGeom>
              <a:rect b="b" l="l" r="r" t="t"/>
              <a:pathLst>
                <a:path extrusionOk="0" h="255640" w="226675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8" name="Google Shape;368;p9"/>
          <p:cNvGrpSpPr/>
          <p:nvPr/>
        </p:nvGrpSpPr>
        <p:grpSpPr>
          <a:xfrm flipH="1">
            <a:off x="1615900" y="3211141"/>
            <a:ext cx="746912" cy="1386575"/>
            <a:chOff x="2892615" y="3011549"/>
            <a:chExt cx="786759" cy="1386575"/>
          </a:xfrm>
        </p:grpSpPr>
        <p:sp>
          <p:nvSpPr>
            <p:cNvPr id="369" name="Google Shape;369;p9"/>
            <p:cNvSpPr/>
            <p:nvPr/>
          </p:nvSpPr>
          <p:spPr>
            <a:xfrm flipH="1" rot="10800000">
              <a:off x="2892615" y="3011549"/>
              <a:ext cx="786759" cy="1114503"/>
            </a:xfrm>
            <a:custGeom>
              <a:rect b="b" l="l" r="r" t="t"/>
              <a:pathLst>
                <a:path extrusionOk="0" h="1114503" w="786759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9"/>
            <p:cNvSpPr/>
            <p:nvPr/>
          </p:nvSpPr>
          <p:spPr>
            <a:xfrm flipH="1" rot="10800000">
              <a:off x="3233654" y="3654574"/>
              <a:ext cx="189268" cy="78410"/>
            </a:xfrm>
            <a:custGeom>
              <a:rect b="b" l="l" r="r" t="t"/>
              <a:pathLst>
                <a:path extrusionOk="0" h="78410" w="189268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9"/>
            <p:cNvSpPr/>
            <p:nvPr/>
          </p:nvSpPr>
          <p:spPr>
            <a:xfrm flipH="1" rot="10800000">
              <a:off x="3499415" y="3801527"/>
              <a:ext cx="137360" cy="136812"/>
            </a:xfrm>
            <a:custGeom>
              <a:rect b="b" l="l" r="r" t="t"/>
              <a:pathLst>
                <a:path extrusionOk="0" h="136812" w="13736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9"/>
            <p:cNvSpPr/>
            <p:nvPr/>
          </p:nvSpPr>
          <p:spPr>
            <a:xfrm flipH="1" rot="-1213155">
              <a:off x="3519813" y="3948452"/>
              <a:ext cx="142709" cy="72116"/>
            </a:xfrm>
            <a:custGeom>
              <a:rect b="b" l="l" r="r" t="t"/>
              <a:pathLst>
                <a:path extrusionOk="0" h="72116" w="142709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9"/>
            <p:cNvSpPr/>
            <p:nvPr/>
          </p:nvSpPr>
          <p:spPr>
            <a:xfrm flipH="1" rot="10800000">
              <a:off x="3083138" y="3827861"/>
              <a:ext cx="155766" cy="101427"/>
            </a:xfrm>
            <a:custGeom>
              <a:rect b="b" l="l" r="r" t="t"/>
              <a:pathLst>
                <a:path extrusionOk="0" h="101427" w="155766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9"/>
            <p:cNvSpPr/>
            <p:nvPr/>
          </p:nvSpPr>
          <p:spPr>
            <a:xfrm flipH="1" rot="10800000">
              <a:off x="3078122" y="3922437"/>
              <a:ext cx="133863" cy="88775"/>
            </a:xfrm>
            <a:custGeom>
              <a:rect b="b" l="l" r="r" t="t"/>
              <a:pathLst>
                <a:path extrusionOk="0" h="88775" w="133863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9"/>
            <p:cNvSpPr/>
            <p:nvPr/>
          </p:nvSpPr>
          <p:spPr>
            <a:xfrm flipH="1" rot="10800000">
              <a:off x="3236003" y="3843590"/>
              <a:ext cx="119635" cy="102283"/>
            </a:xfrm>
            <a:custGeom>
              <a:rect b="b" l="l" r="r" t="t"/>
              <a:pathLst>
                <a:path extrusionOk="0" h="102283" w="119635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9"/>
            <p:cNvSpPr/>
            <p:nvPr/>
          </p:nvSpPr>
          <p:spPr>
            <a:xfrm flipH="1" rot="10800000">
              <a:off x="3188436" y="3808533"/>
              <a:ext cx="342871" cy="288968"/>
            </a:xfrm>
            <a:custGeom>
              <a:rect b="b" l="l" r="r" t="t"/>
              <a:pathLst>
                <a:path extrusionOk="0" h="288968" w="342871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9"/>
            <p:cNvSpPr/>
            <p:nvPr/>
          </p:nvSpPr>
          <p:spPr>
            <a:xfrm flipH="1" rot="10800000">
              <a:off x="3271998" y="3215629"/>
              <a:ext cx="31541" cy="32651"/>
            </a:xfrm>
            <a:custGeom>
              <a:rect b="b" l="l" r="r" t="t"/>
              <a:pathLst>
                <a:path extrusionOk="0" h="32651" w="31541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9"/>
            <p:cNvSpPr/>
            <p:nvPr/>
          </p:nvSpPr>
          <p:spPr>
            <a:xfrm flipH="1" rot="10800000">
              <a:off x="3262726" y="3537073"/>
              <a:ext cx="48353" cy="68358"/>
            </a:xfrm>
            <a:custGeom>
              <a:rect b="b" l="l" r="r" t="t"/>
              <a:pathLst>
                <a:path extrusionOk="0" h="68358" w="48353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9"/>
            <p:cNvSpPr/>
            <p:nvPr/>
          </p:nvSpPr>
          <p:spPr>
            <a:xfrm flipH="1" rot="10800000">
              <a:off x="3381096" y="3548020"/>
              <a:ext cx="41852" cy="57407"/>
            </a:xfrm>
            <a:custGeom>
              <a:rect b="b" l="l" r="r" t="t"/>
              <a:pathLst>
                <a:path extrusionOk="0" h="57407" w="41852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cap="rnd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9"/>
            <p:cNvSpPr/>
            <p:nvPr/>
          </p:nvSpPr>
          <p:spPr>
            <a:xfrm flipH="1" rot="10800000">
              <a:off x="3266189" y="4102444"/>
              <a:ext cx="11534" cy="293097"/>
            </a:xfrm>
            <a:custGeom>
              <a:rect b="b" l="l" r="r" t="t"/>
              <a:pathLst>
                <a:path extrusionOk="0" h="293097" w="11534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9"/>
            <p:cNvSpPr/>
            <p:nvPr/>
          </p:nvSpPr>
          <p:spPr>
            <a:xfrm flipH="1" rot="10800000">
              <a:off x="3216290" y="4389416"/>
              <a:ext cx="70080" cy="8708"/>
            </a:xfrm>
            <a:custGeom>
              <a:rect b="b" l="l" r="r" t="t"/>
              <a:pathLst>
                <a:path extrusionOk="0" h="8708" w="7008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9"/>
            <p:cNvSpPr/>
            <p:nvPr/>
          </p:nvSpPr>
          <p:spPr>
            <a:xfrm flipH="1" rot="10800000">
              <a:off x="3416486" y="4102064"/>
              <a:ext cx="11534" cy="293097"/>
            </a:xfrm>
            <a:custGeom>
              <a:rect b="b" l="l" r="r" t="t"/>
              <a:pathLst>
                <a:path extrusionOk="0" h="293097" w="11534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9"/>
            <p:cNvSpPr/>
            <p:nvPr/>
          </p:nvSpPr>
          <p:spPr>
            <a:xfrm flipH="1" rot="10800000">
              <a:off x="3366588" y="4389036"/>
              <a:ext cx="70080" cy="8708"/>
            </a:xfrm>
            <a:custGeom>
              <a:rect b="b" l="l" r="r" t="t"/>
              <a:pathLst>
                <a:path extrusionOk="0" h="8708" w="7008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cap="flat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4" name="Google Shape;384;p9"/>
          <p:cNvGrpSpPr/>
          <p:nvPr/>
        </p:nvGrpSpPr>
        <p:grpSpPr>
          <a:xfrm>
            <a:off x="6695198" y="2465523"/>
            <a:ext cx="908325" cy="2176093"/>
            <a:chOff x="1615219" y="507815"/>
            <a:chExt cx="989820" cy="2371331"/>
          </a:xfrm>
        </p:grpSpPr>
        <p:sp>
          <p:nvSpPr>
            <p:cNvPr id="385" name="Google Shape;385;p9"/>
            <p:cNvSpPr/>
            <p:nvPr/>
          </p:nvSpPr>
          <p:spPr>
            <a:xfrm>
              <a:off x="1835408" y="1263883"/>
              <a:ext cx="507844" cy="1078049"/>
            </a:xfrm>
            <a:custGeom>
              <a:rect b="b" l="l" r="r" t="t"/>
              <a:pathLst>
                <a:path extrusionOk="0" h="1078049" w="507844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cap="flat" cmpd="sng" w="206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9"/>
            <p:cNvSpPr/>
            <p:nvPr/>
          </p:nvSpPr>
          <p:spPr>
            <a:xfrm flipH="1" rot="10800000">
              <a:off x="1786911" y="589304"/>
              <a:ext cx="616497" cy="678217"/>
            </a:xfrm>
            <a:custGeom>
              <a:rect b="b" l="l" r="r" t="t"/>
              <a:pathLst>
                <a:path extrusionOk="0" h="678217" w="616497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9"/>
            <p:cNvSpPr/>
            <p:nvPr/>
          </p:nvSpPr>
          <p:spPr>
            <a:xfrm flipH="1" rot="10800000">
              <a:off x="1839201" y="2648192"/>
              <a:ext cx="198274" cy="230954"/>
            </a:xfrm>
            <a:custGeom>
              <a:rect b="b" l="l" r="r" t="t"/>
              <a:pathLst>
                <a:path extrusionOk="0" h="230954" w="198274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9"/>
            <p:cNvSpPr/>
            <p:nvPr/>
          </p:nvSpPr>
          <p:spPr>
            <a:xfrm flipH="1" rot="10800000">
              <a:off x="1984145" y="2341478"/>
              <a:ext cx="26460" cy="336480"/>
            </a:xfrm>
            <a:custGeom>
              <a:rect b="b" l="l" r="r" t="t"/>
              <a:pathLst>
                <a:path extrusionOk="0" h="336480" w="2646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9"/>
            <p:cNvSpPr/>
            <p:nvPr/>
          </p:nvSpPr>
          <p:spPr>
            <a:xfrm flipH="1" rot="10800000">
              <a:off x="2128948" y="2331598"/>
              <a:ext cx="14052" cy="324314"/>
            </a:xfrm>
            <a:custGeom>
              <a:rect b="b" l="l" r="r" t="t"/>
              <a:pathLst>
                <a:path extrusionOk="0" h="324314" w="14052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cap="flat" cmpd="sng" w="105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9"/>
            <p:cNvSpPr/>
            <p:nvPr/>
          </p:nvSpPr>
          <p:spPr>
            <a:xfrm flipH="1" rot="10800000">
              <a:off x="2120885" y="2623401"/>
              <a:ext cx="183310" cy="242306"/>
            </a:xfrm>
            <a:custGeom>
              <a:rect b="b" l="l" r="r" t="t"/>
              <a:pathLst>
                <a:path extrusionOk="0" h="242306" w="18331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cap="flat" cmpd="sng" w="118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9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9"/>
            <p:cNvSpPr/>
            <p:nvPr/>
          </p:nvSpPr>
          <p:spPr>
            <a:xfrm flipH="1" rot="10800000">
              <a:off x="2171895" y="889564"/>
              <a:ext cx="40377" cy="47175"/>
            </a:xfrm>
            <a:custGeom>
              <a:rect b="b" l="l" r="r" t="t"/>
              <a:pathLst>
                <a:path extrusionOk="0" h="47175" w="40377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A7A7D4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9"/>
            <p:cNvSpPr/>
            <p:nvPr/>
          </p:nvSpPr>
          <p:spPr>
            <a:xfrm flipH="1" rot="10800000">
              <a:off x="2169585" y="886831"/>
              <a:ext cx="45024" cy="52615"/>
            </a:xfrm>
            <a:custGeom>
              <a:rect b="b" l="l" r="r" t="t"/>
              <a:pathLst>
                <a:path extrusionOk="0" h="52615" w="45024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9"/>
            <p:cNvSpPr/>
            <p:nvPr/>
          </p:nvSpPr>
          <p:spPr>
            <a:xfrm flipH="1" rot="10800000">
              <a:off x="2009117" y="856304"/>
              <a:ext cx="37340" cy="61056"/>
            </a:xfrm>
            <a:custGeom>
              <a:rect b="b" l="l" r="r" t="t"/>
              <a:pathLst>
                <a:path extrusionOk="0" h="61056" w="3734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9"/>
            <p:cNvSpPr/>
            <p:nvPr/>
          </p:nvSpPr>
          <p:spPr>
            <a:xfrm flipH="1" rot="10800000">
              <a:off x="1996727" y="856894"/>
              <a:ext cx="52252" cy="61056"/>
            </a:xfrm>
            <a:custGeom>
              <a:rect b="b" l="l" r="r" t="t"/>
              <a:pathLst>
                <a:path extrusionOk="0" h="61056" w="52252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cap="flat" cmpd="sng" w="9525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96" name="Google Shape;396;p9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397" name="Google Shape;397;p9"/>
              <p:cNvSpPr/>
              <p:nvPr/>
            </p:nvSpPr>
            <p:spPr>
              <a:xfrm flipH="1" rot="-1084150">
                <a:off x="2026705" y="1770600"/>
                <a:ext cx="212960" cy="226529"/>
              </a:xfrm>
              <a:custGeom>
                <a:rect b="b" l="l" r="r" t="t"/>
                <a:pathLst>
                  <a:path extrusionOk="0" h="226529" w="21296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8" name="Google Shape;398;p9"/>
              <p:cNvSpPr/>
              <p:nvPr/>
            </p:nvSpPr>
            <p:spPr>
              <a:xfrm flipH="1" rot="-1084150">
                <a:off x="2105090" y="1759685"/>
                <a:ext cx="120740" cy="152308"/>
              </a:xfrm>
              <a:custGeom>
                <a:rect b="b" l="l" r="r" t="t"/>
                <a:pathLst>
                  <a:path extrusionOk="0" h="152308" w="12074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9" name="Google Shape;399;p9"/>
              <p:cNvSpPr/>
              <p:nvPr/>
            </p:nvSpPr>
            <p:spPr>
              <a:xfrm flipH="1" rot="-1084150">
                <a:off x="2049371" y="1918053"/>
                <a:ext cx="88687" cy="93435"/>
              </a:xfrm>
              <a:custGeom>
                <a:rect b="b" l="l" r="r" t="t"/>
                <a:pathLst>
                  <a:path extrusionOk="0" h="93435" w="88687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0" name="Google Shape;400;p9"/>
              <p:cNvSpPr/>
              <p:nvPr/>
            </p:nvSpPr>
            <p:spPr>
              <a:xfrm flipH="1" rot="-1084150">
                <a:off x="2113754" y="1879914"/>
                <a:ext cx="28759" cy="42669"/>
              </a:xfrm>
              <a:custGeom>
                <a:rect b="b" l="l" r="r" t="t"/>
                <a:pathLst>
                  <a:path extrusionOk="0" h="42669" w="28759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" name="Google Shape;401;p9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rect b="b" l="l" r="r" t="t"/>
                <a:pathLst>
                  <a:path extrusionOk="0" h="108602" w="85714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2" name="Google Shape;402;p9"/>
              <p:cNvSpPr/>
              <p:nvPr/>
            </p:nvSpPr>
            <p:spPr>
              <a:xfrm flipH="1" rot="-1084150">
                <a:off x="2123577" y="1781923"/>
                <a:ext cx="85691" cy="108606"/>
              </a:xfrm>
              <a:custGeom>
                <a:rect b="b" l="l" r="r" t="t"/>
                <a:pathLst>
                  <a:path extrusionOk="0" h="108606" w="85691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cap="flat" cmpd="sng" w="1572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03" name="Google Shape;403;p9"/>
            <p:cNvSpPr/>
            <p:nvPr/>
          </p:nvSpPr>
          <p:spPr>
            <a:xfrm flipH="1" rot="10800000">
              <a:off x="1946526" y="1978066"/>
              <a:ext cx="238324" cy="141114"/>
            </a:xfrm>
            <a:custGeom>
              <a:rect b="b" l="l" r="r" t="t"/>
              <a:pathLst>
                <a:path extrusionOk="0" h="141114" w="238324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cap="rnd" cmpd="sng" w="15725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9"/>
            <p:cNvSpPr/>
            <p:nvPr/>
          </p:nvSpPr>
          <p:spPr>
            <a:xfrm flipH="1" rot="10800000">
              <a:off x="1994869" y="1023875"/>
              <a:ext cx="216386" cy="143266"/>
            </a:xfrm>
            <a:custGeom>
              <a:rect b="b" l="l" r="r" t="t"/>
              <a:pathLst>
                <a:path extrusionOk="0" h="143266" w="216386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cap="flat" cmpd="sng" w="165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9"/>
            <p:cNvSpPr/>
            <p:nvPr/>
          </p:nvSpPr>
          <p:spPr>
            <a:xfrm>
              <a:off x="1730444" y="507815"/>
              <a:ext cx="714299" cy="910217"/>
            </a:xfrm>
            <a:custGeom>
              <a:rect b="b" l="l" r="r" t="t"/>
              <a:pathLst>
                <a:path extrusionOk="0" h="910217" w="714299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cap="flat" cmpd="sng" w="20750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06" name="Google Shape;406;p9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407" name="Google Shape;407;p9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9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9" name="Google Shape;409;p9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0" name="Google Shape;410;p9"/>
            <p:cNvGrpSpPr/>
            <p:nvPr/>
          </p:nvGrpSpPr>
          <p:grpSpPr>
            <a:xfrm flipH="1" rot="553793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411" name="Google Shape;411;p9"/>
              <p:cNvSpPr/>
              <p:nvPr/>
            </p:nvSpPr>
            <p:spPr>
              <a:xfrm flipH="1" rot="10800000">
                <a:off x="2434719" y="1322815"/>
                <a:ext cx="150509" cy="193865"/>
              </a:xfrm>
              <a:custGeom>
                <a:rect b="b" l="l" r="r" t="t"/>
                <a:pathLst>
                  <a:path extrusionOk="0" h="193865" w="150509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cap="flat" cmpd="sng" w="10550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" name="Google Shape;412;p9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rect b="b" l="l" r="r" t="t"/>
                <a:pathLst>
                  <a:path extrusionOk="0" h="427149" w="125443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cap="flat" cmpd="sng" w="17050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" name="Google Shape;413;p9"/>
              <p:cNvSpPr/>
              <p:nvPr/>
            </p:nvSpPr>
            <p:spPr>
              <a:xfrm flipH="1" rot="10800000">
                <a:off x="2332221" y="1481358"/>
                <a:ext cx="159602" cy="220680"/>
              </a:xfrm>
              <a:custGeom>
                <a:rect b="b" l="l" r="r" t="t"/>
                <a:pathLst>
                  <a:path extrusionOk="0" h="220680" w="159602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cap="flat" cmpd="sng" w="21175">
                <a:solidFill>
                  <a:srgbClr val="1D1D1B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14" name="Google Shape;414;p9"/>
          <p:cNvGrpSpPr/>
          <p:nvPr/>
        </p:nvGrpSpPr>
        <p:grpSpPr>
          <a:xfrm>
            <a:off x="2551685" y="2934785"/>
            <a:ext cx="811017" cy="1451806"/>
            <a:chOff x="1688848" y="4623813"/>
            <a:chExt cx="811017" cy="1451806"/>
          </a:xfrm>
        </p:grpSpPr>
        <p:sp>
          <p:nvSpPr>
            <p:cNvPr id="415" name="Google Shape;415;p9"/>
            <p:cNvSpPr/>
            <p:nvPr/>
          </p:nvSpPr>
          <p:spPr>
            <a:xfrm flipH="1" rot="10800000">
              <a:off x="1738078" y="5226750"/>
              <a:ext cx="678459" cy="848869"/>
            </a:xfrm>
            <a:custGeom>
              <a:rect b="b" l="l" r="r" t="t"/>
              <a:pathLst>
                <a:path extrusionOk="0" h="848869" w="678459">
                  <a:moveTo>
                    <a:pt x="456621" y="366038"/>
                  </a:moveTo>
                  <a:cubicBezTo>
                    <a:pt x="487414" y="267053"/>
                    <a:pt x="493794" y="163708"/>
                    <a:pt x="494950" y="61496"/>
                  </a:cubicBezTo>
                  <a:cubicBezTo>
                    <a:pt x="552952" y="32486"/>
                    <a:pt x="609115" y="18393"/>
                    <a:pt x="678535" y="24323"/>
                  </a:cubicBezTo>
                  <a:lnTo>
                    <a:pt x="678052" y="3952"/>
                  </a:lnTo>
                  <a:cubicBezTo>
                    <a:pt x="598804" y="-9967"/>
                    <a:pt x="523814" y="15128"/>
                    <a:pt x="463477" y="56566"/>
                  </a:cubicBezTo>
                  <a:cubicBezTo>
                    <a:pt x="466576" y="157361"/>
                    <a:pt x="449124" y="256673"/>
                    <a:pt x="436618" y="356560"/>
                  </a:cubicBezTo>
                  <a:cubicBezTo>
                    <a:pt x="398651" y="351312"/>
                    <a:pt x="369549" y="352080"/>
                    <a:pt x="332889" y="362763"/>
                  </a:cubicBezTo>
                  <a:cubicBezTo>
                    <a:pt x="315303" y="367890"/>
                    <a:pt x="303323" y="386253"/>
                    <a:pt x="295937" y="370156"/>
                  </a:cubicBezTo>
                  <a:cubicBezTo>
                    <a:pt x="255590" y="282199"/>
                    <a:pt x="254992" y="174055"/>
                    <a:pt x="249092" y="81241"/>
                  </a:cubicBezTo>
                  <a:cubicBezTo>
                    <a:pt x="244883" y="76046"/>
                    <a:pt x="224855" y="72621"/>
                    <a:pt x="216441" y="71533"/>
                  </a:cubicBezTo>
                  <a:cubicBezTo>
                    <a:pt x="176260" y="66352"/>
                    <a:pt x="111513" y="62042"/>
                    <a:pt x="70571" y="60739"/>
                  </a:cubicBezTo>
                  <a:cubicBezTo>
                    <a:pt x="54308" y="60223"/>
                    <a:pt x="-33394" y="59479"/>
                    <a:pt x="13947" y="86135"/>
                  </a:cubicBezTo>
                  <a:cubicBezTo>
                    <a:pt x="36438" y="98800"/>
                    <a:pt x="208516" y="93201"/>
                    <a:pt x="220153" y="102248"/>
                  </a:cubicBezTo>
                  <a:cubicBezTo>
                    <a:pt x="216787" y="200238"/>
                    <a:pt x="236590" y="297578"/>
                    <a:pt x="276255" y="389577"/>
                  </a:cubicBezTo>
                  <a:cubicBezTo>
                    <a:pt x="252214" y="409024"/>
                    <a:pt x="239245" y="432320"/>
                    <a:pt x="226197" y="457449"/>
                  </a:cubicBezTo>
                  <a:cubicBezTo>
                    <a:pt x="199844" y="508199"/>
                    <a:pt x="190859" y="575888"/>
                    <a:pt x="207687" y="633162"/>
                  </a:cubicBezTo>
                  <a:cubicBezTo>
                    <a:pt x="208823" y="637031"/>
                    <a:pt x="218485" y="636453"/>
                    <a:pt x="219778" y="640685"/>
                  </a:cubicBezTo>
                  <a:cubicBezTo>
                    <a:pt x="237383" y="698288"/>
                    <a:pt x="249938" y="770813"/>
                    <a:pt x="309605" y="810474"/>
                  </a:cubicBezTo>
                  <a:cubicBezTo>
                    <a:pt x="316818" y="815268"/>
                    <a:pt x="333564" y="817988"/>
                    <a:pt x="334325" y="818885"/>
                  </a:cubicBezTo>
                  <a:cubicBezTo>
                    <a:pt x="335412" y="820162"/>
                    <a:pt x="324598" y="829236"/>
                    <a:pt x="334348" y="836661"/>
                  </a:cubicBezTo>
                  <a:cubicBezTo>
                    <a:pt x="360018" y="856206"/>
                    <a:pt x="426203" y="849496"/>
                    <a:pt x="456108" y="836948"/>
                  </a:cubicBezTo>
                  <a:cubicBezTo>
                    <a:pt x="574410" y="787302"/>
                    <a:pt x="553582" y="545819"/>
                    <a:pt x="527810" y="456048"/>
                  </a:cubicBezTo>
                  <a:cubicBezTo>
                    <a:pt x="517277" y="419358"/>
                    <a:pt x="500981" y="382873"/>
                    <a:pt x="456621" y="3660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9"/>
            <p:cNvSpPr/>
            <p:nvPr/>
          </p:nvSpPr>
          <p:spPr>
            <a:xfrm flipH="1" rot="10800000">
              <a:off x="1898498" y="4623813"/>
              <a:ext cx="601367" cy="602935"/>
            </a:xfrm>
            <a:custGeom>
              <a:rect b="b" l="l" r="r" t="t"/>
              <a:pathLst>
                <a:path extrusionOk="0" h="602935" w="601367">
                  <a:moveTo>
                    <a:pt x="441544" y="599248"/>
                  </a:moveTo>
                  <a:lnTo>
                    <a:pt x="435491" y="575916"/>
                  </a:lnTo>
                  <a:cubicBezTo>
                    <a:pt x="314763" y="551937"/>
                    <a:pt x="185816" y="496975"/>
                    <a:pt x="115534" y="411219"/>
                  </a:cubicBezTo>
                  <a:cubicBezTo>
                    <a:pt x="74413" y="361047"/>
                    <a:pt x="37145" y="293936"/>
                    <a:pt x="34099" y="233698"/>
                  </a:cubicBezTo>
                  <a:cubicBezTo>
                    <a:pt x="19177" y="-61140"/>
                    <a:pt x="551658" y="-23817"/>
                    <a:pt x="569266" y="233260"/>
                  </a:cubicBezTo>
                  <a:cubicBezTo>
                    <a:pt x="577462" y="352940"/>
                    <a:pt x="464661" y="449944"/>
                    <a:pt x="314452" y="428136"/>
                  </a:cubicBezTo>
                  <a:cubicBezTo>
                    <a:pt x="319203" y="454081"/>
                    <a:pt x="377316" y="450260"/>
                    <a:pt x="400603" y="449036"/>
                  </a:cubicBezTo>
                  <a:cubicBezTo>
                    <a:pt x="529275" y="442267"/>
                    <a:pt x="610002" y="313856"/>
                    <a:pt x="600742" y="217973"/>
                  </a:cubicBezTo>
                  <a:cubicBezTo>
                    <a:pt x="575676" y="-41543"/>
                    <a:pt x="45628" y="-82471"/>
                    <a:pt x="4174" y="167340"/>
                  </a:cubicBezTo>
                  <a:cubicBezTo>
                    <a:pt x="-22698" y="329268"/>
                    <a:pt x="85835" y="469587"/>
                    <a:pt x="252859" y="548374"/>
                  </a:cubicBezTo>
                  <a:cubicBezTo>
                    <a:pt x="277122" y="559822"/>
                    <a:pt x="426071" y="618379"/>
                    <a:pt x="441544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9"/>
            <p:cNvSpPr/>
            <p:nvPr/>
          </p:nvSpPr>
          <p:spPr>
            <a:xfrm flipH="1" rot="10800000">
              <a:off x="1688848" y="4756503"/>
              <a:ext cx="363467" cy="646817"/>
            </a:xfrm>
            <a:custGeom>
              <a:rect b="b" l="l" r="r" t="t"/>
              <a:pathLst>
                <a:path extrusionOk="0" h="646817" w="363467">
                  <a:moveTo>
                    <a:pt x="122569" y="345612"/>
                  </a:moveTo>
                  <a:cubicBezTo>
                    <a:pt x="121364" y="240661"/>
                    <a:pt x="104722" y="134629"/>
                    <a:pt x="121730" y="29995"/>
                  </a:cubicBezTo>
                  <a:cubicBezTo>
                    <a:pt x="143342" y="13078"/>
                    <a:pt x="264416" y="99829"/>
                    <a:pt x="290407" y="112707"/>
                  </a:cubicBezTo>
                  <a:cubicBezTo>
                    <a:pt x="305270" y="120073"/>
                    <a:pt x="345365" y="139775"/>
                    <a:pt x="360153" y="138883"/>
                  </a:cubicBezTo>
                  <a:cubicBezTo>
                    <a:pt x="375516" y="123590"/>
                    <a:pt x="333324" y="99111"/>
                    <a:pt x="318428" y="89861"/>
                  </a:cubicBezTo>
                  <a:cubicBezTo>
                    <a:pt x="287112" y="70414"/>
                    <a:pt x="205657" y="25492"/>
                    <a:pt x="172105" y="11935"/>
                  </a:cubicBezTo>
                  <a:cubicBezTo>
                    <a:pt x="106936" y="-14398"/>
                    <a:pt x="89402" y="3877"/>
                    <a:pt x="83443" y="58457"/>
                  </a:cubicBezTo>
                  <a:cubicBezTo>
                    <a:pt x="76443" y="122620"/>
                    <a:pt x="77808" y="196719"/>
                    <a:pt x="76733" y="261038"/>
                  </a:cubicBezTo>
                  <a:cubicBezTo>
                    <a:pt x="76374" y="282641"/>
                    <a:pt x="90591" y="308892"/>
                    <a:pt x="82496" y="332777"/>
                  </a:cubicBezTo>
                  <a:cubicBezTo>
                    <a:pt x="77906" y="343839"/>
                    <a:pt x="28040" y="338376"/>
                    <a:pt x="8450" y="370972"/>
                  </a:cubicBezTo>
                  <a:cubicBezTo>
                    <a:pt x="-27091" y="430107"/>
                    <a:pt x="60434" y="463538"/>
                    <a:pt x="69266" y="495452"/>
                  </a:cubicBezTo>
                  <a:cubicBezTo>
                    <a:pt x="80776" y="537040"/>
                    <a:pt x="37973" y="633766"/>
                    <a:pt x="102179" y="645416"/>
                  </a:cubicBezTo>
                  <a:cubicBezTo>
                    <a:pt x="196874" y="662597"/>
                    <a:pt x="166022" y="522683"/>
                    <a:pt x="172836" y="484292"/>
                  </a:cubicBezTo>
                  <a:cubicBezTo>
                    <a:pt x="176039" y="466245"/>
                    <a:pt x="202529" y="430410"/>
                    <a:pt x="202487" y="417513"/>
                  </a:cubicBezTo>
                  <a:cubicBezTo>
                    <a:pt x="202369" y="382638"/>
                    <a:pt x="158884" y="356230"/>
                    <a:pt x="122569" y="34561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9"/>
            <p:cNvSpPr/>
            <p:nvPr/>
          </p:nvSpPr>
          <p:spPr>
            <a:xfrm flipH="1" rot="10800000">
              <a:off x="2237908" y="5275649"/>
              <a:ext cx="157673" cy="575875"/>
            </a:xfrm>
            <a:custGeom>
              <a:rect b="b" l="l" r="r" t="t"/>
              <a:pathLst>
                <a:path extrusionOk="0" h="575875" w="157673">
                  <a:moveTo>
                    <a:pt x="73134" y="494478"/>
                  </a:moveTo>
                  <a:cubicBezTo>
                    <a:pt x="142635" y="362890"/>
                    <a:pt x="169432" y="204346"/>
                    <a:pt x="153090" y="59060"/>
                  </a:cubicBezTo>
                  <a:cubicBezTo>
                    <a:pt x="151755" y="47175"/>
                    <a:pt x="142345" y="-22489"/>
                    <a:pt x="114434" y="7664"/>
                  </a:cubicBezTo>
                  <a:cubicBezTo>
                    <a:pt x="106533" y="16202"/>
                    <a:pt x="121024" y="73613"/>
                    <a:pt x="121637" y="89900"/>
                  </a:cubicBezTo>
                  <a:cubicBezTo>
                    <a:pt x="127322" y="241179"/>
                    <a:pt x="108041" y="336511"/>
                    <a:pt x="45064" y="474326"/>
                  </a:cubicBezTo>
                  <a:cubicBezTo>
                    <a:pt x="33495" y="499637"/>
                    <a:pt x="1719" y="544187"/>
                    <a:pt x="253" y="567643"/>
                  </a:cubicBezTo>
                  <a:cubicBezTo>
                    <a:pt x="-227" y="575310"/>
                    <a:pt x="-622" y="577060"/>
                    <a:pt x="10012" y="575529"/>
                  </a:cubicBezTo>
                  <a:cubicBezTo>
                    <a:pt x="39216" y="571333"/>
                    <a:pt x="62271" y="515049"/>
                    <a:pt x="73134" y="49447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9"/>
            <p:cNvSpPr/>
            <p:nvPr/>
          </p:nvSpPr>
          <p:spPr>
            <a:xfrm flipH="1" rot="10800000">
              <a:off x="2098191" y="5000782"/>
              <a:ext cx="235513" cy="92234"/>
            </a:xfrm>
            <a:custGeom>
              <a:rect b="b" l="l" r="r" t="t"/>
              <a:pathLst>
                <a:path extrusionOk="0" h="92234" w="235513">
                  <a:moveTo>
                    <a:pt x="235604" y="91862"/>
                  </a:moveTo>
                  <a:cubicBezTo>
                    <a:pt x="235339" y="4268"/>
                    <a:pt x="81568" y="-7747"/>
                    <a:pt x="93" y="3687"/>
                  </a:cubicBezTo>
                  <a:lnTo>
                    <a:pt x="90" y="19200"/>
                  </a:lnTo>
                  <a:cubicBezTo>
                    <a:pt x="53723" y="19020"/>
                    <a:pt x="156026" y="20414"/>
                    <a:pt x="194594" y="55286"/>
                  </a:cubicBezTo>
                  <a:cubicBezTo>
                    <a:pt x="211396" y="70475"/>
                    <a:pt x="206234" y="95904"/>
                    <a:pt x="235604" y="918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9"/>
            <p:cNvSpPr/>
            <p:nvPr/>
          </p:nvSpPr>
          <p:spPr>
            <a:xfrm flipH="1" rot="10800000">
              <a:off x="2103873" y="4881643"/>
              <a:ext cx="31468" cy="57408"/>
            </a:xfrm>
            <a:custGeom>
              <a:rect b="b" l="l" r="r" t="t"/>
              <a:pathLst>
                <a:path extrusionOk="0" h="57408" w="31468">
                  <a:moveTo>
                    <a:pt x="16767" y="57266"/>
                  </a:moveTo>
                  <a:cubicBezTo>
                    <a:pt x="38869" y="61296"/>
                    <a:pt x="35617" y="-3778"/>
                    <a:pt x="10420" y="215"/>
                  </a:cubicBezTo>
                  <a:cubicBezTo>
                    <a:pt x="-8955" y="8933"/>
                    <a:pt x="2107" y="54592"/>
                    <a:pt x="16767" y="57266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9"/>
            <p:cNvSpPr/>
            <p:nvPr/>
          </p:nvSpPr>
          <p:spPr>
            <a:xfrm flipH="1" rot="10800000">
              <a:off x="2262484" y="4892020"/>
              <a:ext cx="38550" cy="47934"/>
            </a:xfrm>
            <a:custGeom>
              <a:rect b="b" l="l" r="r" t="t"/>
              <a:pathLst>
                <a:path extrusionOk="0" h="47934" w="38550">
                  <a:moveTo>
                    <a:pt x="1345" y="1099"/>
                  </a:moveTo>
                  <a:cubicBezTo>
                    <a:pt x="-4657" y="12514"/>
                    <a:pt x="11215" y="51062"/>
                    <a:pt x="29859" y="47758"/>
                  </a:cubicBezTo>
                  <a:cubicBezTo>
                    <a:pt x="51634" y="43901"/>
                    <a:pt x="29212" y="-8037"/>
                    <a:pt x="1345" y="109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9"/>
            <p:cNvSpPr/>
            <p:nvPr/>
          </p:nvSpPr>
          <p:spPr>
            <a:xfrm flipH="1" rot="10800000">
              <a:off x="1986765" y="5242598"/>
              <a:ext cx="265622" cy="449708"/>
            </a:xfrm>
            <a:custGeom>
              <a:rect b="b" l="l" r="r" t="t"/>
              <a:pathLst>
                <a:path extrusionOk="0" h="449708" w="265622">
                  <a:moveTo>
                    <a:pt x="214071" y="427008"/>
                  </a:moveTo>
                  <a:cubicBezTo>
                    <a:pt x="226270" y="419958"/>
                    <a:pt x="248554" y="376310"/>
                    <a:pt x="246804" y="389011"/>
                  </a:cubicBezTo>
                  <a:cubicBezTo>
                    <a:pt x="238530" y="449028"/>
                    <a:pt x="297838" y="209449"/>
                    <a:pt x="240202" y="54169"/>
                  </a:cubicBezTo>
                  <a:cubicBezTo>
                    <a:pt x="207557" y="-33777"/>
                    <a:pt x="62024" y="-4743"/>
                    <a:pt x="24246" y="72611"/>
                  </a:cubicBezTo>
                  <a:cubicBezTo>
                    <a:pt x="-18608" y="160361"/>
                    <a:pt x="-206" y="278164"/>
                    <a:pt x="45933" y="363077"/>
                  </a:cubicBezTo>
                  <a:cubicBezTo>
                    <a:pt x="63343" y="395111"/>
                    <a:pt x="115295" y="441858"/>
                    <a:pt x="150809" y="398536"/>
                  </a:cubicBezTo>
                  <a:cubicBezTo>
                    <a:pt x="170867" y="397057"/>
                    <a:pt x="183866" y="410460"/>
                    <a:pt x="172082" y="425343"/>
                  </a:cubicBezTo>
                  <a:cubicBezTo>
                    <a:pt x="161529" y="438671"/>
                    <a:pt x="131725" y="432781"/>
                    <a:pt x="133684" y="449857"/>
                  </a:cubicBezTo>
                  <a:cubicBezTo>
                    <a:pt x="160817" y="447859"/>
                    <a:pt x="191842" y="439856"/>
                    <a:pt x="214071" y="427008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9"/>
            <p:cNvSpPr/>
            <p:nvPr/>
          </p:nvSpPr>
          <p:spPr>
            <a:xfrm flipH="1" rot="10800000">
              <a:off x="1725081" y="4784543"/>
              <a:ext cx="125599" cy="251594"/>
            </a:xfrm>
            <a:custGeom>
              <a:rect b="b" l="l" r="r" t="t"/>
              <a:pathLst>
                <a:path extrusionOk="0" h="251594" w="125599">
                  <a:moveTo>
                    <a:pt x="91134" y="251662"/>
                  </a:moveTo>
                  <a:cubicBezTo>
                    <a:pt x="115844" y="205908"/>
                    <a:pt x="90118" y="161904"/>
                    <a:pt x="98124" y="114595"/>
                  </a:cubicBezTo>
                  <a:cubicBezTo>
                    <a:pt x="104739" y="75499"/>
                    <a:pt x="153158" y="56368"/>
                    <a:pt x="103404" y="21144"/>
                  </a:cubicBezTo>
                  <a:cubicBezTo>
                    <a:pt x="37853" y="-25263"/>
                    <a:pt x="-38476" y="10131"/>
                    <a:pt x="22106" y="77053"/>
                  </a:cubicBezTo>
                  <a:cubicBezTo>
                    <a:pt x="42735" y="99844"/>
                    <a:pt x="71138" y="106638"/>
                    <a:pt x="72418" y="145461"/>
                  </a:cubicBezTo>
                  <a:cubicBezTo>
                    <a:pt x="73362" y="174197"/>
                    <a:pt x="42206" y="243274"/>
                    <a:pt x="91134" y="2516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9"/>
            <p:cNvSpPr/>
            <p:nvPr/>
          </p:nvSpPr>
          <p:spPr>
            <a:xfrm flipH="1" rot="10800000">
              <a:off x="2314632" y="5845348"/>
              <a:ext cx="161861" cy="116428"/>
            </a:xfrm>
            <a:custGeom>
              <a:rect b="b" l="l" r="r" t="t"/>
              <a:pathLst>
                <a:path extrusionOk="0" h="116428" w="161861">
                  <a:moveTo>
                    <a:pt x="161469" y="42411"/>
                  </a:moveTo>
                  <a:cubicBezTo>
                    <a:pt x="156105" y="34470"/>
                    <a:pt x="108434" y="57930"/>
                    <a:pt x="67907" y="39312"/>
                  </a:cubicBezTo>
                  <a:cubicBezTo>
                    <a:pt x="37535" y="25361"/>
                    <a:pt x="35837" y="-894"/>
                    <a:pt x="25245" y="157"/>
                  </a:cubicBezTo>
                  <a:cubicBezTo>
                    <a:pt x="5817" y="2087"/>
                    <a:pt x="-18413" y="93376"/>
                    <a:pt x="22042" y="112814"/>
                  </a:cubicBezTo>
                  <a:cubicBezTo>
                    <a:pt x="67323" y="134569"/>
                    <a:pt x="169890" y="54871"/>
                    <a:pt x="161469" y="42411"/>
                  </a:cubicBezTo>
                  <a:close/>
                </a:path>
              </a:pathLst>
            </a:custGeom>
            <a:noFill/>
            <a:ln cap="rnd" cmpd="sng" w="19350">
              <a:solidFill>
                <a:srgbClr val="1D1D1B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5" name="Google Shape;425;p9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s-ES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b="0" i="0" sz="24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ES" sz="1200" u="none" cap="none" strike="noStrik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b="0" i="0" lang="es-E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b="0" i="0" sz="1200" u="none" cap="none" strike="noStrik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Begoña Ivars Nicólás</dc:creator>
</cp:coreProperties>
</file>